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52" r:id="rId16"/>
  </p:sldMasterIdLst>
  <p:sldIdLst>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6" r:id="rId32"/>
    <p:sldId id="275"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90" y="-5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 Type="http://schemas.openxmlformats.org/officeDocument/2006/relationships/slideMaster" Target="slideMasters/slideMaster3.xml"/><Relationship Id="rId21" Type="http://schemas.openxmlformats.org/officeDocument/2006/relationships/slide" Target="slides/slide5.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184057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5813177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24665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6504682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2742077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0701188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416396225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578663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36312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893254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138782786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640799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07995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5145465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253980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1135777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466193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8078169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21219137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8359703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678234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004457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3003868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351871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01300980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4711914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216918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6192689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11789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5481144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2732284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1217384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5366853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64168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23432553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15278463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3609841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0977866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112912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3886608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107383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21199777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3696947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5583388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056698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26212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3544575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35285068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11155597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0733268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3598767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4726980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569834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6613821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21781967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5070201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081321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300648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82192637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7730162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11274668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3338363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380005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02251173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31516469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9873781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619521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8408334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928716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5034441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4015795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179887888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89802629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06739102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254694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8632140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436654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2958862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968408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2269913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87370172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9180370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03218109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5647793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6763764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4239081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452735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094133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825568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15789492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54809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47360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33638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950385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815904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2757881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22231594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75968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836095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01916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666941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2441121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653431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7217751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21795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294136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619214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2288766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2477886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714252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11132403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622394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606994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981175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504146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5649298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114167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148642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264988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9034873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093976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9976669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2780522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4916129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132008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879213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5717210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309547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238514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22297340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161758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18824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574394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1496086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3044111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83683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6248794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4139045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70811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524103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164103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1167859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25529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7730889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1327595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16075426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570440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362934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8412123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29255738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291436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7671515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14598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408825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721204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015760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3421740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38736835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6563342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4345789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5604410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27202822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6303779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2989200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ru-RU"/>
              <a:t>Образец заголовка</a:t>
            </a:r>
            <a:endParaRPr lang="en-US" dirty="0"/>
          </a:p>
        </p:txBody>
      </p:sp>
    </p:spTree>
    <p:extLst>
      <p:ext uri="{BB962C8B-B14F-4D97-AF65-F5344CB8AC3E}">
        <p14:creationId xmlns:p14="http://schemas.microsoft.com/office/powerpoint/2010/main" val="87638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5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200"/>
                                        <p:tgtEl>
                                          <p:spTgt spid="2"/>
                                        </p:tgtEl>
                                      </p:cBhvr>
                                    </p:animEffect>
                                  </p:childTnLst>
                                </p:cTn>
                              </p:par>
                              <p:par>
                                <p:cTn id="8" presetID="22" presetClass="entr" presetSubtype="4" fill="hold" grpId="0" nodeType="withEffect">
                                  <p:stCondLst>
                                    <p:cond delay="56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3500"/>
                                        <p:tgtEl>
                                          <p:spTgt spid="3">
                                            <p:txEl>
                                              <p:pRg st="0" end="0"/>
                                            </p:txEl>
                                          </p:spTgt>
                                        </p:tgtEl>
                                      </p:cBhvr>
                                    </p:animEffect>
                                  </p:childTnLst>
                                </p:cTn>
                              </p:par>
                              <p:par>
                                <p:cTn id="11" presetID="22" presetClass="entr" presetSubtype="4" fill="hold" grpId="0" nodeType="withEffect" nodePh="1">
                                  <p:stCondLst>
                                    <p:cond delay="6500"/>
                                  </p:stCondLst>
                                  <p:endCondLst>
                                    <p:cond evt="begin" delay="0">
                                      <p:tn val="11"/>
                                    </p:cond>
                                  </p:end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2600"/>
                                        <p:tgtEl>
                                          <p:spTgt spid="5"/>
                                        </p:tgtEl>
                                      </p:cBhvr>
                                    </p:animEffect>
                                  </p:childTnLst>
                                </p:cTn>
                              </p:par>
                              <p:par>
                                <p:cTn id="14" presetID="22" presetClass="entr" presetSubtype="4" fill="hold" grpId="0" nodeType="withEffect">
                                  <p:stCondLst>
                                    <p:cond delay="650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2700"/>
                                        <p:tgtEl>
                                          <p:spTgt spid="6"/>
                                        </p:tgtEl>
                                      </p:cBhvr>
                                    </p:animEffect>
                                  </p:childTnLst>
                                </p:cTn>
                              </p:par>
                              <p:par>
                                <p:cTn id="17" presetID="22" presetClass="entr" presetSubtype="4" fill="hold" grpId="0" nodeType="withEffect">
                                  <p:stCondLst>
                                    <p:cond delay="650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29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900"/>
                                        <p:tgtEl>
                                          <p:spTgt spid="2"/>
                                        </p:tgtEl>
                                      </p:cBhvr>
                                    </p:animEffect>
                                    <p:set>
                                      <p:cBhvr>
                                        <p:cTn id="24" dur="1" fill="hold">
                                          <p:stCondLst>
                                            <p:cond delay="899"/>
                                          </p:stCondLst>
                                        </p:cTn>
                                        <p:tgtEl>
                                          <p:spTgt spid="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900"/>
                                        <p:tgtEl>
                                          <p:spTgt spid="3">
                                            <p:txEl>
                                              <p:pRg st="0" end="0"/>
                                            </p:txEl>
                                          </p:spTgt>
                                        </p:tgtEl>
                                      </p:cBhvr>
                                    </p:animEffect>
                                    <p:set>
                                      <p:cBhvr>
                                        <p:cTn id="27" dur="1" fill="hold">
                                          <p:stCondLst>
                                            <p:cond delay="8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nodePh="1">
                                  <p:stCondLst>
                                    <p:cond delay="0"/>
                                  </p:stCondLst>
                                  <p:endCondLst>
                                    <p:cond evt="begin" delay="0">
                                      <p:tn val="28"/>
                                    </p:cond>
                                  </p:endCondLst>
                                  <p:childTnLst>
                                    <p:animEffect transition="out" filter="fade">
                                      <p:cBhvr>
                                        <p:cTn id="29" dur="900"/>
                                        <p:tgtEl>
                                          <p:spTgt spid="5"/>
                                        </p:tgtEl>
                                      </p:cBhvr>
                                    </p:animEffect>
                                    <p:set>
                                      <p:cBhvr>
                                        <p:cTn id="30" dur="1" fill="hold">
                                          <p:stCondLst>
                                            <p:cond delay="899"/>
                                          </p:stCondLst>
                                        </p:cTn>
                                        <p:tgtEl>
                                          <p:spTgt spid="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100"/>
                                        <p:tgtEl>
                                          <p:spTgt spid="6"/>
                                        </p:tgtEl>
                                      </p:cBhvr>
                                    </p:animEffect>
                                    <p:set>
                                      <p:cBhvr>
                                        <p:cTn id="33" dur="1" fill="hold">
                                          <p:stCondLst>
                                            <p:cond delay="1099"/>
                                          </p:stCondLst>
                                        </p:cTn>
                                        <p:tgtEl>
                                          <p:spTgt spid="6"/>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200"/>
                                        <p:tgtEl>
                                          <p:spTgt spid="4"/>
                                        </p:tgtEl>
                                      </p:cBhvr>
                                    </p:animEffect>
                                    <p:set>
                                      <p:cBhvr>
                                        <p:cTn id="36" dur="1" fill="hold">
                                          <p:stCondLst>
                                            <p:cond delay="11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P spid="4" grpId="1"/>
      <p:bldP spid="5" grpId="0"/>
      <p:bldP spid="5" grpId="1"/>
      <p:bldP spid="6" grpId="0"/>
      <p:bldP spid="6" grpId="1"/>
      <p:bldP spid="2" grpId="0"/>
      <p:bldP spid="2" grpId="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36702005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30692142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ru-RU"/>
              <a:t>Образец заголовка</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1128926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Tree>
    <p:extLst>
      <p:ext uri="{BB962C8B-B14F-4D97-AF65-F5344CB8AC3E}">
        <p14:creationId xmlns:p14="http://schemas.microsoft.com/office/powerpoint/2010/main" val="37081512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a:t>Образец текста</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extLst>
      <p:ext uri="{BB962C8B-B14F-4D97-AF65-F5344CB8AC3E}">
        <p14:creationId xmlns:p14="http://schemas.microsoft.com/office/powerpoint/2010/main" val="9859499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42298991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62592211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ru-RU"/>
              <a:t>Образец заголовка</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751559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ru-RU"/>
              <a:t>Образец заголовка</a:t>
            </a:r>
            <a:endParaRPr lang="en-US" dirty="0"/>
          </a:p>
        </p:txBody>
      </p:sp>
    </p:spTree>
    <p:extLst>
      <p:ext uri="{BB962C8B-B14F-4D97-AF65-F5344CB8AC3E}">
        <p14:creationId xmlns:p14="http://schemas.microsoft.com/office/powerpoint/2010/main" val="42749149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179736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ru-RU"/>
              <a:t>Образец заголовка</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696378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964467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03934734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1758168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3092111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54551752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8261591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26609031"/>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36535741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6052103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7185691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0830877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2091352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33155122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39753825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67019477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a:ea typeface="+mn-ea"/>
              <a:cs typeface="+mn-cs"/>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a:ea typeface="+mn-ea"/>
              <a:cs typeface="+mn-cs"/>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ru-RU"/>
              <a:t>Образец заголовка</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solidFill>
                  <a:prstClr val="black">
                    <a:lumMod val="50000"/>
                    <a:lumOff val="50000"/>
                  </a:prstClr>
                </a:solidFill>
              </a:rPr>
              <a:pPr/>
              <a:t>05.09.2022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617981161"/>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8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8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8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8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3">
                                            <p:txEl>
                                              <p:pRg st="0" end="0"/>
                                            </p:txEl>
                                          </p:spTgt>
                                        </p:tgtEl>
                                      </p:cBhvr>
                                    </p:animEffect>
                                    <p:set>
                                      <p:cBhvr>
                                        <p:cTn id="27" dur="1" fill="hold">
                                          <p:stCondLst>
                                            <p:cond delay="999"/>
                                          </p:stCondLst>
                                        </p:cTn>
                                        <p:tgtEl>
                                          <p:spTgt spid="3">
                                            <p:txEl>
                                              <p:pRg st="0" end="0"/>
                                            </p:txEl>
                                          </p:spTgt>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3">
                                            <p:txEl>
                                              <p:pRg st="1" end="1"/>
                                            </p:txEl>
                                          </p:spTgt>
                                        </p:tgtEl>
                                      </p:cBhvr>
                                    </p:animEffect>
                                    <p:set>
                                      <p:cBhvr>
                                        <p:cTn id="30" dur="1" fill="hold">
                                          <p:stCondLst>
                                            <p:cond delay="999"/>
                                          </p:stCondLst>
                                        </p:cTn>
                                        <p:tgtEl>
                                          <p:spTgt spid="3">
                                            <p:txEl>
                                              <p:pRg st="1" end="1"/>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3">
                                            <p:txEl>
                                              <p:pRg st="2" end="2"/>
                                            </p:txEl>
                                          </p:spTgt>
                                        </p:tgtEl>
                                      </p:cBhvr>
                                    </p:animEffect>
                                    <p:set>
                                      <p:cBhvr>
                                        <p:cTn id="33" dur="1" fill="hold">
                                          <p:stCondLst>
                                            <p:cond delay="999"/>
                                          </p:stCondLst>
                                        </p:cTn>
                                        <p:tgtEl>
                                          <p:spTgt spid="3">
                                            <p:txEl>
                                              <p:pRg st="2" end="2"/>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3">
                                            <p:txEl>
                                              <p:pRg st="3" end="3"/>
                                            </p:txEl>
                                          </p:spTgt>
                                        </p:tgtEl>
                                      </p:cBhvr>
                                    </p:animEffect>
                                    <p:set>
                                      <p:cBhvr>
                                        <p:cTn id="36" dur="1" fill="hold">
                                          <p:stCondLst>
                                            <p:cond delay="999"/>
                                          </p:stCondLst>
                                        </p:cTn>
                                        <p:tgtEl>
                                          <p:spTgt spid="3">
                                            <p:txEl>
                                              <p:pRg st="3" end="3"/>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3">
                                            <p:txEl>
                                              <p:pRg st="4" end="4"/>
                                            </p:txEl>
                                          </p:spTgt>
                                        </p:tgtEl>
                                      </p:cBhvr>
                                    </p:animEffect>
                                    <p:set>
                                      <p:cBhvr>
                                        <p:cTn id="39" dur="1" fill="hold">
                                          <p:stCondLst>
                                            <p:cond delay="999"/>
                                          </p:stCondLst>
                                        </p:cTn>
                                        <p:tgtEl>
                                          <p:spTgt spid="3">
                                            <p:txEl>
                                              <p:pRg st="4" end="4"/>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2"/>
                                        </p:tgtEl>
                                      </p:cBhvr>
                                    </p:animEffect>
                                    <p:set>
                                      <p:cBhvr>
                                        <p:cTn id="4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0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8.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9.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0.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1.xml"/></Relationships>
</file>

<file path=ppt/slides/_rels/slide16.xml.rels><?xml version="1.0" encoding="UTF-8" standalone="yes"?>
<Relationships xmlns="http://schemas.openxmlformats.org/package/2006/relationships"><Relationship Id="rId3" Type="http://schemas.openxmlformats.org/officeDocument/2006/relationships/hyperlink" Target="https://frankolive.wordpress.com/2020/07/02/%D0%BF%D0%B5%D1%82%D1%80%D0%BE-%D1%84%D1%80%D0%B0%D0%BD%D0%BA%D0%BE-%D1%96-%D1%81%D0%BF%D0%BE%D1%80%D1%82%D0%B8%D0%B2%D0%BD%D0%B0-%D0%BA%D0%BE%D0%BB%D0%BE%D0%BC%D0%B8%D1%8F-%D0%BF%D1%80%D0%B8%D1%87/" TargetMode="External"/><Relationship Id="rId7" Type="http://schemas.openxmlformats.org/officeDocument/2006/relationships/hyperlink" Target="https://osvita.ua/legislation/doshkilna-osvita/52237/" TargetMode="External"/><Relationship Id="rId2" Type="http://schemas.openxmlformats.org/officeDocument/2006/relationships/hyperlink" Target="https://frankolive.wordpress.com/2020/07/02/&#1087;&#1077;&#1090;&#1088;&#1086;-&#1092;&#1088;&#1072;" TargetMode="External"/><Relationship Id="rId1" Type="http://schemas.openxmlformats.org/officeDocument/2006/relationships/slideLayout" Target="../slideLayouts/slideLayout161.xml"/><Relationship Id="rId6" Type="http://schemas.openxmlformats.org/officeDocument/2006/relationships/hyperlink" Target="https://nus.org.ua/news/mon-zatverdylo-novu-kontseptsiyu-patriotychnogo-vyhovannya/" TargetMode="External"/><Relationship Id="rId5" Type="http://schemas.openxmlformats.org/officeDocument/2006/relationships/hyperlink" Target="http://document.kdu.edu.ua/info_zab/014_312.pdf" TargetMode="External"/><Relationship Id="rId4" Type="http://schemas.openxmlformats.org/officeDocument/2006/relationships/hyperlink" Target="https://photo-lviv.in.ua/syny-ivana-franka-abo-pershi-ukrajinski-fahivtsi-z-ruhanky-ta-zmahu/"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mzo.gov.ua/2022/06/08/nakaz-mon-vid-06-06-2022-527-pro-deiaki-pytannia-natsional-no-patriotychnoho-vykhovannia-v-zakladakh-osvity-ukrainy-ta-vyznannia-takym-shcho-vtratyv-chynnist-nakazu-ministerstva-osvity-i-nauky-ukrainy/"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5.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68136" y="1235034"/>
            <a:ext cx="11269682" cy="5139869"/>
          </a:xfrm>
          <a:prstGeom prst="rect">
            <a:avLst/>
          </a:prstGeom>
          <a:solidFill>
            <a:schemeClr val="bg2"/>
          </a:solidFill>
          <a:ln>
            <a:solidFill>
              <a:schemeClr val="accent1">
                <a:lumMod val="50000"/>
              </a:schemeClr>
            </a:solidFill>
          </a:ln>
        </p:spPr>
        <p:txBody>
          <a:bodyPr wrap="square">
            <a:spAutoFit/>
          </a:bodyPr>
          <a:lstStyle/>
          <a:p>
            <a:pPr algn="ctr">
              <a:defRPr/>
            </a:pPr>
            <a:endParaRPr lang="uk-UA" sz="2400" b="1" dirty="0" smtClean="0">
              <a:solidFill>
                <a:schemeClr val="accent3">
                  <a:lumMod val="50000"/>
                </a:schemeClr>
              </a:solidFill>
              <a:latin typeface="Times New Roman" pitchFamily="18" charset="0"/>
              <a:cs typeface="Times New Roman" pitchFamily="18" charset="0"/>
            </a:endParaRPr>
          </a:p>
          <a:p>
            <a:pPr algn="ctr">
              <a:defRPr/>
            </a:pPr>
            <a:endParaRPr lang="uk-UA" sz="2400" b="1" dirty="0">
              <a:solidFill>
                <a:schemeClr val="accent3">
                  <a:lumMod val="50000"/>
                </a:schemeClr>
              </a:solidFill>
              <a:latin typeface="Times New Roman" pitchFamily="18" charset="0"/>
              <a:cs typeface="Times New Roman" pitchFamily="18" charset="0"/>
            </a:endParaRPr>
          </a:p>
          <a:p>
            <a:pPr algn="ctr">
              <a:defRPr/>
            </a:pPr>
            <a:endParaRPr lang="uk-UA" sz="2400" b="1" dirty="0" smtClean="0">
              <a:solidFill>
                <a:schemeClr val="accent3">
                  <a:lumMod val="50000"/>
                </a:schemeClr>
              </a:solidFill>
              <a:latin typeface="Times New Roman" pitchFamily="18" charset="0"/>
              <a:cs typeface="Times New Roman" pitchFamily="18" charset="0"/>
            </a:endParaRPr>
          </a:p>
          <a:p>
            <a:pPr algn="ctr">
              <a:defRPr/>
            </a:pPr>
            <a:r>
              <a:rPr lang="uk-UA" sz="2400" b="1" dirty="0" smtClean="0">
                <a:solidFill>
                  <a:schemeClr val="accent3">
                    <a:lumMod val="50000"/>
                  </a:schemeClr>
                </a:solidFill>
                <a:latin typeface="Times New Roman" pitchFamily="18" charset="0"/>
                <a:cs typeface="Times New Roman" pitchFamily="18" charset="0"/>
              </a:rPr>
              <a:t>Освітній  </a:t>
            </a:r>
            <a:r>
              <a:rPr lang="uk-UA" sz="2400" b="1" dirty="0" err="1">
                <a:solidFill>
                  <a:schemeClr val="accent3">
                    <a:lumMod val="50000"/>
                  </a:schemeClr>
                </a:solidFill>
                <a:latin typeface="Times New Roman" pitchFamily="18" charset="0"/>
                <a:cs typeface="Times New Roman" pitchFamily="18" charset="0"/>
              </a:rPr>
              <a:t>онлайн-табір</a:t>
            </a:r>
            <a:r>
              <a:rPr lang="uk-UA"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VinBOOT</a:t>
            </a:r>
            <a:r>
              <a:rPr lang="en-US" sz="2400" b="1" dirty="0">
                <a:solidFill>
                  <a:schemeClr val="accent3">
                    <a:lumMod val="50000"/>
                  </a:schemeClr>
                </a:solidFill>
                <a:latin typeface="Times New Roman" pitchFamily="18" charset="0"/>
                <a:cs typeface="Times New Roman" pitchFamily="18" charset="0"/>
              </a:rPr>
              <a:t> </a:t>
            </a:r>
            <a:r>
              <a:rPr lang="en-US" sz="2400" b="1" dirty="0" err="1">
                <a:solidFill>
                  <a:schemeClr val="accent3">
                    <a:lumMod val="50000"/>
                  </a:schemeClr>
                </a:solidFill>
                <a:latin typeface="Times New Roman" pitchFamily="18" charset="0"/>
                <a:cs typeface="Times New Roman" pitchFamily="18" charset="0"/>
              </a:rPr>
              <a:t>EduCAMP</a:t>
            </a:r>
            <a:r>
              <a:rPr lang="en-US" sz="2400" b="1" dirty="0">
                <a:solidFill>
                  <a:schemeClr val="accent3">
                    <a:lumMod val="50000"/>
                  </a:schemeClr>
                </a:solidFill>
                <a:latin typeface="Times New Roman" pitchFamily="18" charset="0"/>
                <a:cs typeface="Times New Roman" pitchFamily="18" charset="0"/>
              </a:rPr>
              <a:t> </a:t>
            </a:r>
            <a:r>
              <a:rPr lang="en-US" sz="2400" b="1" dirty="0">
                <a:solidFill>
                  <a:schemeClr val="accent3">
                    <a:lumMod val="50000"/>
                  </a:schemeClr>
                </a:solidFill>
                <a:latin typeface="Segoe Print" panose="02000600000000000000" pitchFamily="2" charset="0"/>
              </a:rPr>
              <a:t>- </a:t>
            </a:r>
            <a:r>
              <a:rPr lang="en-US" sz="2400" b="1" dirty="0">
                <a:solidFill>
                  <a:schemeClr val="accent3">
                    <a:lumMod val="50000"/>
                  </a:schemeClr>
                </a:solidFill>
                <a:latin typeface="Times New Roman" pitchFamily="18" charset="0"/>
                <a:cs typeface="Times New Roman" pitchFamily="18" charset="0"/>
              </a:rPr>
              <a:t>2022</a:t>
            </a:r>
            <a:r>
              <a:rPr lang="en-US" sz="2400" b="1" dirty="0" smtClean="0">
                <a:solidFill>
                  <a:schemeClr val="accent3">
                    <a:lumMod val="50000"/>
                  </a:schemeClr>
                </a:solidFill>
                <a:latin typeface="Times New Roman" pitchFamily="18" charset="0"/>
                <a:cs typeface="Times New Roman" pitchFamily="18" charset="0"/>
              </a:rPr>
              <a:t>”</a:t>
            </a:r>
            <a:r>
              <a:rPr lang="uk-UA" sz="2400" b="1" dirty="0" smtClean="0">
                <a:solidFill>
                  <a:schemeClr val="accent3">
                    <a:lumMod val="50000"/>
                  </a:schemeClr>
                </a:solidFill>
                <a:latin typeface="Times New Roman" pitchFamily="18" charset="0"/>
                <a:cs typeface="Times New Roman" pitchFamily="18" charset="0"/>
              </a:rPr>
              <a:t>   </a:t>
            </a:r>
            <a:endParaRPr lang="uk-UA" sz="2400" b="1" dirty="0">
              <a:solidFill>
                <a:schemeClr val="accent3">
                  <a:lumMod val="50000"/>
                </a:schemeClr>
              </a:solidFill>
              <a:latin typeface="Times New Roman" pitchFamily="18" charset="0"/>
              <a:cs typeface="Times New Roman" pitchFamily="18" charset="0"/>
            </a:endParaRPr>
          </a:p>
          <a:p>
            <a:pPr algn="ctr">
              <a:defRPr/>
            </a:pPr>
            <a:r>
              <a:rPr lang="uk-UA" sz="2400" b="1" kern="0" spc="-50" dirty="0" smtClean="0">
                <a:solidFill>
                  <a:schemeClr val="accent1">
                    <a:lumMod val="50000"/>
                  </a:schemeClr>
                </a:solidFill>
                <a:latin typeface="Times New Roman" panose="02020603050405020304" pitchFamily="18" charset="0"/>
                <a:cs typeface="Times New Roman" panose="02020603050405020304" pitchFamily="18" charset="0"/>
              </a:rPr>
              <a:t>Фаховий модуль інструкторів з фізичного виховання ЗДО ВМТГ</a:t>
            </a:r>
          </a:p>
          <a:p>
            <a:pPr algn="ctr">
              <a:defRPr/>
            </a:pPr>
            <a:r>
              <a:rPr lang="uk-UA" sz="3200" b="1" kern="0" spc="-50" dirty="0" smtClean="0">
                <a:solidFill>
                  <a:srgbClr val="0033CC"/>
                </a:solidFill>
                <a:latin typeface="Times New Roman" panose="02020603050405020304" pitchFamily="18" charset="0"/>
                <a:cs typeface="Times New Roman" panose="02020603050405020304" pitchFamily="18" charset="0"/>
              </a:rPr>
              <a:t>Організація </a:t>
            </a:r>
            <a:r>
              <a:rPr lang="uk-UA" sz="3200" b="1" kern="0" spc="-50" dirty="0">
                <a:solidFill>
                  <a:srgbClr val="0033CC"/>
                </a:solidFill>
                <a:latin typeface="Times New Roman" panose="02020603050405020304" pitchFamily="18" charset="0"/>
                <a:cs typeface="Times New Roman" panose="02020603050405020304" pitchFamily="18" charset="0"/>
              </a:rPr>
              <a:t>фізичного виховання та спортивної підготовки дошкільників</a:t>
            </a:r>
          </a:p>
          <a:p>
            <a:pPr algn="ctr">
              <a:defRPr/>
            </a:pPr>
            <a:r>
              <a:rPr lang="uk-UA" sz="3200" b="1" kern="0" spc="-50" dirty="0">
                <a:solidFill>
                  <a:srgbClr val="0033CC"/>
                </a:solidFill>
                <a:latin typeface="Times New Roman" panose="02020603050405020304" pitchFamily="18" charset="0"/>
                <a:cs typeface="Times New Roman" panose="02020603050405020304" pitchFamily="18" charset="0"/>
              </a:rPr>
              <a:t> з урахуванням принципів </a:t>
            </a:r>
          </a:p>
          <a:p>
            <a:pPr algn="ctr">
              <a:defRPr/>
            </a:pPr>
            <a:r>
              <a:rPr lang="uk-UA" sz="3200" b="1" kern="0" spc="-50" dirty="0">
                <a:solidFill>
                  <a:srgbClr val="0033CC"/>
                </a:solidFill>
                <a:latin typeface="Times New Roman" panose="02020603050405020304" pitchFamily="18" charset="0"/>
                <a:cs typeface="Times New Roman" panose="02020603050405020304" pitchFamily="18" charset="0"/>
              </a:rPr>
              <a:t>національно-патріотичного виховання</a:t>
            </a:r>
          </a:p>
          <a:p>
            <a:pPr algn="ctr">
              <a:defRPr/>
            </a:pPr>
            <a:r>
              <a:rPr lang="uk-UA" sz="3200" b="1" kern="0" spc="-50" dirty="0">
                <a:solidFill>
                  <a:srgbClr val="0070C0"/>
                </a:solidFill>
                <a:latin typeface="Times New Roman" panose="02020603050405020304" pitchFamily="18" charset="0"/>
                <a:cs typeface="Times New Roman" panose="02020603050405020304" pitchFamily="18" charset="0"/>
              </a:rPr>
              <a:t> </a:t>
            </a:r>
          </a:p>
          <a:p>
            <a:pPr algn="ctr">
              <a:defRPr/>
            </a:pPr>
            <a:endParaRPr lang="uk-UA" sz="2800" b="1" spc="200" dirty="0">
              <a:solidFill>
                <a:srgbClr val="0070C0"/>
              </a:solidFill>
              <a:latin typeface="Times New Roman" panose="02020603050405020304" pitchFamily="18" charset="0"/>
              <a:cs typeface="Times New Roman" panose="02020603050405020304" pitchFamily="18" charset="0"/>
            </a:endParaRPr>
          </a:p>
          <a:p>
            <a:pPr algn="ctr">
              <a:defRPr/>
            </a:pPr>
            <a:endParaRPr lang="ru-RU" sz="2000" b="1" kern="0" dirty="0">
              <a:solidFill>
                <a:sysClr val="windowText" lastClr="000000"/>
              </a:solidFill>
              <a:latin typeface="Trebuchet MS"/>
            </a:endParaRPr>
          </a:p>
        </p:txBody>
      </p:sp>
      <p:sp>
        <p:nvSpPr>
          <p:cNvPr id="5" name="TextBox 4"/>
          <p:cNvSpPr txBox="1"/>
          <p:nvPr/>
        </p:nvSpPr>
        <p:spPr>
          <a:xfrm>
            <a:off x="0" y="5844174"/>
            <a:ext cx="9603667" cy="400110"/>
          </a:xfrm>
          <a:prstGeom prst="rect">
            <a:avLst/>
          </a:prstGeom>
          <a:noFill/>
        </p:spPr>
        <p:txBody>
          <a:bodyPr wrap="square" rtlCol="0">
            <a:spAutoFit/>
          </a:bodyPr>
          <a:lstStyle/>
          <a:p>
            <a:pPr algn="ctr">
              <a:defRPr/>
            </a:pPr>
            <a:r>
              <a:rPr lang="uk-UA" sz="2000" b="1" spc="200" dirty="0">
                <a:solidFill>
                  <a:srgbClr val="002060"/>
                </a:solidFill>
                <a:latin typeface="Times New Roman" panose="02020603050405020304" pitchFamily="18" charset="0"/>
                <a:cs typeface="Times New Roman" panose="02020603050405020304" pitchFamily="18" charset="0"/>
              </a:rPr>
              <a:t>Спікер: консультант КУ«ЦПРПП </a:t>
            </a:r>
            <a:r>
              <a:rPr lang="uk-UA" sz="2000" b="1" spc="200" dirty="0" smtClean="0">
                <a:solidFill>
                  <a:srgbClr val="002060"/>
                </a:solidFill>
                <a:latin typeface="Times New Roman" panose="02020603050405020304" pitchFamily="18" charset="0"/>
                <a:cs typeface="Times New Roman" panose="02020603050405020304" pitchFamily="18" charset="0"/>
              </a:rPr>
              <a:t>ВМР» Лариса </a:t>
            </a:r>
            <a:r>
              <a:rPr lang="uk-UA" sz="2000" b="1" spc="200" dirty="0">
                <a:solidFill>
                  <a:srgbClr val="002060"/>
                </a:solidFill>
                <a:latin typeface="Times New Roman" panose="02020603050405020304" pitchFamily="18" charset="0"/>
                <a:cs typeface="Times New Roman" panose="02020603050405020304" pitchFamily="18" charset="0"/>
              </a:rPr>
              <a:t>Бондарчук</a:t>
            </a:r>
          </a:p>
        </p:txBody>
      </p:sp>
      <p:sp>
        <p:nvSpPr>
          <p:cNvPr id="4" name="TextBox 3"/>
          <p:cNvSpPr txBox="1"/>
          <p:nvPr/>
        </p:nvSpPr>
        <p:spPr>
          <a:xfrm>
            <a:off x="4524500" y="344384"/>
            <a:ext cx="4108862" cy="646331"/>
          </a:xfrm>
          <a:prstGeom prst="rect">
            <a:avLst/>
          </a:prstGeom>
          <a:solidFill>
            <a:schemeClr val="accent1">
              <a:lumMod val="40000"/>
              <a:lumOff val="60000"/>
            </a:schemeClr>
          </a:solidFill>
          <a:ln>
            <a:solidFill>
              <a:schemeClr val="accent1"/>
            </a:solidFill>
          </a:ln>
        </p:spPr>
        <p:txBody>
          <a:bodyPr wrap="square" rtlCol="0">
            <a:spAutoFit/>
          </a:bodyPr>
          <a:lstStyle/>
          <a:p>
            <a:r>
              <a:rPr lang="uk-UA" b="1" dirty="0" smtClean="0">
                <a:latin typeface="Times New Roman" pitchFamily="18" charset="0"/>
                <a:cs typeface="Times New Roman" pitchFamily="18" charset="0"/>
              </a:rPr>
              <a:t>Дата проведення: 02.09.2022 року</a:t>
            </a:r>
          </a:p>
          <a:p>
            <a:r>
              <a:rPr lang="uk-UA" b="1" dirty="0" smtClean="0">
                <a:latin typeface="Times New Roman" pitchFamily="18" charset="0"/>
                <a:cs typeface="Times New Roman" pitchFamily="18" charset="0"/>
              </a:rPr>
              <a:t>Час проведення: 10.00</a:t>
            </a:r>
            <a:endParaRPr lang="ru-RU" b="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486"/>
            <a:ext cx="4524500" cy="93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Users\Инна\Desktop\Лого краще.png"/>
          <p:cNvPicPr>
            <a:picLocks noChangeAspect="1" noChangeArrowheads="1"/>
          </p:cNvPicPr>
          <p:nvPr/>
        </p:nvPicPr>
        <p:blipFill>
          <a:blip r:embed="rId3"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786528" y="86256"/>
            <a:ext cx="2227342" cy="1894969"/>
          </a:xfrm>
          <a:prstGeom prst="rect">
            <a:avLst/>
          </a:prstGeom>
          <a:solidFill>
            <a:srgbClr val="66FF33"/>
          </a:solidFill>
        </p:spPr>
      </p:pic>
      <p:pic>
        <p:nvPicPr>
          <p:cNvPr id="9" name="Picture 5" descr="https://cprvmr.edu.vn.ua/uploads/design/Photo/S_PERSONAL/07_S_BONDARCHU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1500" y="4522163"/>
            <a:ext cx="1766318" cy="1852740"/>
          </a:xfrm>
          <a:prstGeom prst="ellipse">
            <a:avLst/>
          </a:prstGeom>
          <a:solidFill>
            <a:schemeClr val="bg2">
              <a:lumMod val="60000"/>
              <a:lumOff val="40000"/>
            </a:schemeClr>
          </a:solidFill>
          <a:ln>
            <a:noFill/>
          </a:ln>
          <a:effectLst>
            <a:softEdge rad="112500"/>
          </a:effectLst>
          <a:extLst/>
        </p:spPr>
      </p:pic>
    </p:spTree>
    <p:extLst>
      <p:ext uri="{BB962C8B-B14F-4D97-AF65-F5344CB8AC3E}">
        <p14:creationId xmlns:p14="http://schemas.microsoft.com/office/powerpoint/2010/main" val="104435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До козаків — по враження - Урядовий Кур'єр - газета центральних органів  влади України онлай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761" y="3501009"/>
            <a:ext cx="3453474" cy="25910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3"/>
          <a:stretch>
            <a:fillRect/>
          </a:stretch>
        </p:blipFill>
        <p:spPr>
          <a:xfrm>
            <a:off x="1919536" y="3356993"/>
            <a:ext cx="4464496" cy="255114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 name="Рисунок 2"/>
          <p:cNvPicPr>
            <a:picLocks noChangeAspect="1"/>
          </p:cNvPicPr>
          <p:nvPr/>
        </p:nvPicPr>
        <p:blipFill>
          <a:blip r:embed="rId4"/>
          <a:stretch>
            <a:fillRect/>
          </a:stretch>
        </p:blipFill>
        <p:spPr>
          <a:xfrm>
            <a:off x="6744072" y="580324"/>
            <a:ext cx="3439790" cy="23762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Прямоугольник 3"/>
          <p:cNvSpPr/>
          <p:nvPr/>
        </p:nvSpPr>
        <p:spPr>
          <a:xfrm>
            <a:off x="1631504" y="836713"/>
            <a:ext cx="4752528" cy="2169825"/>
          </a:xfrm>
          <a:prstGeom prst="rect">
            <a:avLst/>
          </a:prstGeom>
        </p:spPr>
        <p:txBody>
          <a:bodyPr wrap="square">
            <a:spAutoFit/>
          </a:bodyPr>
          <a:lstStyle/>
          <a:p>
            <a:pPr algn="ctr">
              <a:lnSpc>
                <a:spcPct val="150000"/>
              </a:lnSpc>
            </a:pPr>
            <a:r>
              <a:rPr lang="uk-UA" b="1" dirty="0">
                <a:solidFill>
                  <a:prstClr val="black"/>
                </a:solidFill>
                <a:latin typeface="Times New Roman" panose="02020603050405020304" pitchFamily="18" charset="0"/>
                <a:ea typeface="Calibri" panose="020F0502020204030204" pitchFamily="34" charset="0"/>
              </a:rPr>
              <a:t>Запорізькі козаки ефективно використовували народні засоби оздоровлення та загартування, що сприяли міцному здоров'ю та їх повноцінному довголіттю</a:t>
            </a:r>
            <a:endParaRPr lang="ru-RU" b="1" dirty="0">
              <a:solidFill>
                <a:prstClr val="black"/>
              </a:solidFill>
              <a:latin typeface="Trebuchet MS"/>
            </a:endParaRPr>
          </a:p>
        </p:txBody>
      </p:sp>
    </p:spTree>
    <p:extLst>
      <p:ext uri="{BB962C8B-B14F-4D97-AF65-F5344CB8AC3E}">
        <p14:creationId xmlns:p14="http://schemas.microsoft.com/office/powerpoint/2010/main" val="2338082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3755" y="144463"/>
            <a:ext cx="11136048" cy="1077218"/>
          </a:xfrm>
          <a:prstGeom prst="rect">
            <a:avLst/>
          </a:prstGeom>
        </p:spPr>
        <p:txBody>
          <a:bodyPr wrap="square">
            <a:spAutoFit/>
          </a:bodyPr>
          <a:lstStyle/>
          <a:p>
            <a:pPr algn="ctr"/>
            <a:r>
              <a:rPr lang="uk-UA" sz="3200" b="1" dirty="0">
                <a:solidFill>
                  <a:prstClr val="black"/>
                </a:solidFill>
                <a:latin typeface="Times New Roman" panose="02020603050405020304" pitchFamily="18" charset="0"/>
                <a:ea typeface="Calibri" panose="020F0502020204030204" pitchFamily="34" charset="0"/>
              </a:rPr>
              <a:t>Принципи системи </a:t>
            </a:r>
            <a:endParaRPr lang="uk-UA" sz="3200" b="1" dirty="0" smtClean="0">
              <a:solidFill>
                <a:prstClr val="black"/>
              </a:solidFill>
              <a:latin typeface="Times New Roman" panose="02020603050405020304" pitchFamily="18" charset="0"/>
              <a:ea typeface="Calibri" panose="020F0502020204030204" pitchFamily="34" charset="0"/>
            </a:endParaRPr>
          </a:p>
          <a:p>
            <a:pPr algn="ctr"/>
            <a:r>
              <a:rPr lang="uk-UA" sz="3200" b="1" dirty="0" smtClean="0">
                <a:solidFill>
                  <a:prstClr val="black"/>
                </a:solidFill>
                <a:latin typeface="Times New Roman" panose="02020603050405020304" pitchFamily="18" charset="0"/>
                <a:ea typeface="Calibri" panose="020F0502020204030204" pitchFamily="34" charset="0"/>
              </a:rPr>
              <a:t>фізичного </a:t>
            </a:r>
            <a:r>
              <a:rPr lang="uk-UA" sz="3200" b="1" dirty="0">
                <a:solidFill>
                  <a:prstClr val="black"/>
                </a:solidFill>
                <a:latin typeface="Times New Roman" panose="02020603050405020304" pitchFamily="18" charset="0"/>
                <a:ea typeface="Calibri" panose="020F0502020204030204" pitchFamily="34" charset="0"/>
              </a:rPr>
              <a:t>виховання:</a:t>
            </a:r>
            <a:endParaRPr lang="ru-RU" sz="3200" b="1" dirty="0">
              <a:solidFill>
                <a:prstClr val="black"/>
              </a:solidFill>
              <a:latin typeface="Trebuchet MS"/>
            </a:endParaRPr>
          </a:p>
        </p:txBody>
      </p:sp>
      <p:sp>
        <p:nvSpPr>
          <p:cNvPr id="3" name="Прямоугольник 2"/>
          <p:cNvSpPr/>
          <p:nvPr/>
        </p:nvSpPr>
        <p:spPr>
          <a:xfrm>
            <a:off x="273132" y="1623131"/>
            <a:ext cx="9855316" cy="3703578"/>
          </a:xfrm>
          <a:prstGeom prst="rect">
            <a:avLst/>
          </a:prstGeom>
        </p:spPr>
        <p:txBody>
          <a:bodyPr wrap="square">
            <a:spAutoFit/>
          </a:bodyPr>
          <a:lstStyle/>
          <a:p>
            <a:pPr marL="342900" indent="-342900" algn="just">
              <a:lnSpc>
                <a:spcPct val="150000"/>
              </a:lnSpc>
              <a:buFont typeface="Symbol" panose="05050102010706020507" pitchFamily="18" charset="2"/>
              <a:buChar char=""/>
            </a:pPr>
            <a:r>
              <a:rPr lang="uk-UA"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гармонійний розвиток особистості </a:t>
            </a:r>
            <a:endParaRPr lang="uk-UA"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uk-UA" sz="2000"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uk-UA" sz="2000" i="1" dirty="0">
                <a:solidFill>
                  <a:prstClr val="black"/>
                </a:solidFill>
                <a:latin typeface="Times New Roman" panose="02020603050405020304" pitchFamily="18" charset="0"/>
                <a:cs typeface="Times New Roman" panose="02020603050405020304" pitchFamily="18" charset="0"/>
              </a:rPr>
              <a:t>єдність фізичних та психічних властивостей людини)</a:t>
            </a:r>
            <a:endParaRPr lang="ru-RU" sz="2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buFont typeface="Symbol" panose="05050102010706020507" pitchFamily="18" charset="2"/>
              <a:buChar char=""/>
            </a:pPr>
            <a:r>
              <a:rPr lang="uk-UA"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зв'язок з трудовою та військовою практикою </a:t>
            </a:r>
            <a:endParaRPr lang="uk-UA"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uk-UA" sz="2000" i="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uk-UA" sz="2000" i="1" dirty="0">
                <a:solidFill>
                  <a:prstClr val="black"/>
                </a:solidFill>
                <a:latin typeface="Times New Roman" panose="02020603050405020304" pitchFamily="18" charset="0"/>
                <a:cs typeface="Times New Roman" panose="02020603050405020304" pitchFamily="18" charset="0"/>
              </a:rPr>
              <a:t>ужиткова функція фізичного виховання в суспільстві )</a:t>
            </a:r>
            <a:endParaRPr lang="ru-RU" sz="2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Symbol" panose="05050102010706020507" pitchFamily="18" charset="2"/>
              <a:buChar char=""/>
            </a:pPr>
            <a:r>
              <a:rPr lang="uk-UA"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оздоровча спрямованість фізичного виховання </a:t>
            </a:r>
            <a:endParaRPr lang="uk-UA" sz="24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uk-UA"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uk-UA" sz="2000" i="1" dirty="0">
                <a:solidFill>
                  <a:prstClr val="black"/>
                </a:solidFill>
                <a:latin typeface="Times New Roman" panose="02020603050405020304" pitchFamily="18" charset="0"/>
                <a:cs typeface="Times New Roman" panose="02020603050405020304" pitchFamily="18" charset="0"/>
              </a:rPr>
              <a:t>забезпечується всім змістом та організацією роботи з фізичного виховання, зокрема обов'язковим лікарським та педагогічним контролем)</a:t>
            </a:r>
            <a:endParaRPr lang="ru-RU" sz="2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868" y="144463"/>
            <a:ext cx="4437834" cy="3330457"/>
          </a:xfrm>
          <a:prstGeom prst="rect">
            <a:avLst/>
          </a:prstGeom>
          <a:noFill/>
          <a:ln w="9525">
            <a:solidFill>
              <a:schemeClr val="tx1"/>
            </a:solidFill>
            <a:miter lim="800000"/>
            <a:headEnd/>
            <a:tailEnd/>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61815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0629" y="0"/>
            <a:ext cx="10285851" cy="6483826"/>
          </a:xfrm>
          <a:prstGeom prst="rect">
            <a:avLst/>
          </a:prstGeom>
        </p:spPr>
        <p:txBody>
          <a:bodyPr wrap="square">
            <a:spAutoFit/>
          </a:bodyPr>
          <a:lstStyle/>
          <a:p>
            <a:pPr algn="ctr">
              <a:lnSpc>
                <a:spcPct val="150000"/>
              </a:lnSpc>
              <a:spcAft>
                <a:spcPts val="800"/>
              </a:spcAft>
            </a:pPr>
            <a:r>
              <a:rPr lang="uk-UA"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uk-UA" sz="2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Державна політика у галузі фізичної культури і спорту здійснюється відповідно до таких принципів:</a:t>
            </a:r>
            <a:r>
              <a:rPr lang="uk-UA"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ru-RU"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50000"/>
              </a:lnSpc>
              <a:buFont typeface="Symbol" panose="05050102010706020507" pitchFamily="18" charset="2"/>
              <a:buChar char=""/>
            </a:pPr>
            <a:r>
              <a:rPr lang="uk-UA"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безперервності і послідовності фізичного виховання різних вікових груп громадян на всіх етапах їх життєдіяльності; </a:t>
            </a:r>
            <a:endParaRPr lang="ru-RU"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Symbol" panose="05050102010706020507" pitchFamily="18" charset="2"/>
              <a:buChar char=""/>
            </a:pPr>
            <a:r>
              <a:rPr lang="uk-UA"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урахування інтересів усіх громадян при розробленні та </a:t>
            </a:r>
            <a:r>
              <a:rPr lang="uk-UA"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реалізації</a:t>
            </a:r>
          </a:p>
          <a:p>
            <a:pPr algn="just">
              <a:lnSpc>
                <a:spcPct val="150000"/>
              </a:lnSpc>
            </a:pPr>
            <a:r>
              <a:rPr lang="uk-UA"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uk-UA"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програм розвитку фізичної культури та спорту; </a:t>
            </a:r>
            <a:endParaRPr lang="ru-RU"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Symbol" panose="05050102010706020507" pitchFamily="18" charset="2"/>
              <a:buChar char=""/>
            </a:pPr>
            <a:r>
              <a:rPr lang="uk-UA"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визначення відповідальності громадян за своє здоров'я і </a:t>
            </a:r>
            <a:endParaRPr lang="uk-UA"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uk-UA"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фізичний </a:t>
            </a:r>
            <a:r>
              <a:rPr lang="uk-UA"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стан; визнання самостійності всіх </a:t>
            </a:r>
            <a:endParaRPr lang="uk-UA"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uk-UA"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фізкультурно-спортивних </a:t>
            </a:r>
            <a:r>
              <a:rPr lang="uk-UA"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об'єднань, які відповідають вимогам </a:t>
            </a:r>
            <a:endParaRPr lang="uk-UA"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uk-UA"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законодавства</a:t>
            </a:r>
            <a:r>
              <a:rPr lang="uk-UA"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рівності їх прав на державну підтримку; </a:t>
            </a:r>
            <a:endParaRPr lang="ru-RU"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Aft>
                <a:spcPts val="800"/>
              </a:spcAft>
              <a:buFont typeface="Symbol" panose="05050102010706020507" pitchFamily="18" charset="2"/>
              <a:buChar char=""/>
            </a:pPr>
            <a:r>
              <a:rPr lang="uk-UA"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створення сприятливих умов фінансування </a:t>
            </a:r>
            <a:endParaRPr lang="uk-UA"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uk-UA" sz="2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фізкультурно-спортивних </a:t>
            </a:r>
            <a:r>
              <a:rPr lang="uk-UA"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і спортивно-технічних організацій, олімпійського руху, освітніх установ і наукових організацій у галузі фізичної культури та спорту.</a:t>
            </a:r>
            <a:endParaRPr lang="ru-RU" sz="2000" dirty="0">
              <a:solidFill>
                <a:prstClr val="black"/>
              </a:solidFill>
              <a:latin typeface="Trebuchet M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9584" y="1878259"/>
            <a:ext cx="4417621" cy="3263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5290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46613" y="84030"/>
            <a:ext cx="5992466" cy="1754326"/>
          </a:xfrm>
          <a:prstGeom prst="rect">
            <a:avLst/>
          </a:prstGeom>
          <a:solidFill>
            <a:schemeClr val="bg2">
              <a:lumMod val="60000"/>
              <a:lumOff val="40000"/>
            </a:schemeClr>
          </a:solidFill>
          <a:ln>
            <a:solidFill>
              <a:schemeClr val="accent1">
                <a:lumMod val="50000"/>
              </a:schemeClr>
            </a:solidFill>
          </a:ln>
          <a:effectLst>
            <a:glow rad="228600">
              <a:schemeClr val="accent1">
                <a:satMod val="175000"/>
                <a:alpha val="40000"/>
              </a:schemeClr>
            </a:glow>
          </a:effectLst>
        </p:spPr>
        <p:txBody>
          <a:bodyPr wrap="square" lIns="91440" tIns="45720" rIns="91440" bIns="45720">
            <a:spAutoFit/>
          </a:bodyPr>
          <a:lstStyle/>
          <a:p>
            <a:pPr algn="ctr"/>
            <a:r>
              <a:rPr lang="uk-UA" sz="3600" b="1" dirty="0">
                <a:ln w="0"/>
                <a:solidFill>
                  <a:schemeClr val="accent1">
                    <a:lumMod val="50000"/>
                  </a:schemeClr>
                </a:solidFill>
                <a:effectLst>
                  <a:outerShdw blurRad="38100" dist="19050" dir="2700000" algn="tl" rotWithShape="0">
                    <a:prstClr val="black">
                      <a:alpha val="40000"/>
                    </a:prstClr>
                  </a:outerShdw>
                </a:effectLst>
                <a:latin typeface="Times New Roman" pitchFamily="18" charset="0"/>
                <a:cs typeface="Times New Roman" pitchFamily="18" charset="0"/>
              </a:rPr>
              <a:t>Історичне становлення </a:t>
            </a:r>
          </a:p>
          <a:p>
            <a:pPr algn="ctr"/>
            <a:r>
              <a:rPr lang="uk-UA" sz="3600" b="1" dirty="0">
                <a:ln w="0"/>
                <a:solidFill>
                  <a:schemeClr val="accent1">
                    <a:lumMod val="50000"/>
                  </a:schemeClr>
                </a:solidFill>
                <a:effectLst>
                  <a:outerShdw blurRad="38100" dist="19050" dir="2700000" algn="tl" rotWithShape="0">
                    <a:prstClr val="black">
                      <a:alpha val="40000"/>
                    </a:prstClr>
                  </a:outerShdw>
                </a:effectLst>
                <a:latin typeface="Times New Roman" pitchFamily="18" charset="0"/>
                <a:cs typeface="Times New Roman" pitchFamily="18" charset="0"/>
              </a:rPr>
              <a:t>української фізичної культури</a:t>
            </a:r>
          </a:p>
        </p:txBody>
      </p:sp>
      <p:pic>
        <p:nvPicPr>
          <p:cNvPr id="3" name="Рисунок 2"/>
          <p:cNvPicPr>
            <a:picLocks noChangeAspect="1"/>
          </p:cNvPicPr>
          <p:nvPr/>
        </p:nvPicPr>
        <p:blipFill>
          <a:blip r:embed="rId2"/>
          <a:stretch>
            <a:fillRect/>
          </a:stretch>
        </p:blipFill>
        <p:spPr>
          <a:xfrm>
            <a:off x="356261" y="190005"/>
            <a:ext cx="2339438" cy="3122532"/>
          </a:xfrm>
          <a:prstGeom prst="rect">
            <a:avLst/>
          </a:prstGeom>
          <a:ln>
            <a:solidFill>
              <a:schemeClr val="accent1">
                <a:lumMod val="50000"/>
              </a:schemeClr>
            </a:solidFill>
          </a:ln>
          <a:effectLst>
            <a:glow rad="228600">
              <a:schemeClr val="accent1">
                <a:satMod val="175000"/>
                <a:alpha val="40000"/>
              </a:schemeClr>
            </a:glow>
          </a:effectLst>
        </p:spPr>
      </p:pic>
      <p:pic>
        <p:nvPicPr>
          <p:cNvPr id="4" name="Рисунок 3"/>
          <p:cNvPicPr>
            <a:picLocks noChangeAspect="1"/>
          </p:cNvPicPr>
          <p:nvPr/>
        </p:nvPicPr>
        <p:blipFill>
          <a:blip r:embed="rId3"/>
          <a:stretch>
            <a:fillRect/>
          </a:stretch>
        </p:blipFill>
        <p:spPr>
          <a:xfrm>
            <a:off x="9298245" y="738705"/>
            <a:ext cx="2118529" cy="3174612"/>
          </a:xfrm>
          <a:prstGeom prst="rect">
            <a:avLst/>
          </a:prstGeom>
          <a:ln>
            <a:solidFill>
              <a:schemeClr val="accent1">
                <a:lumMod val="50000"/>
              </a:schemeClr>
            </a:solidFill>
          </a:ln>
          <a:effectLst>
            <a:glow rad="228600">
              <a:schemeClr val="accent1">
                <a:satMod val="175000"/>
                <a:alpha val="40000"/>
              </a:schemeClr>
            </a:glow>
          </a:effectLst>
        </p:spPr>
      </p:pic>
      <p:sp>
        <p:nvSpPr>
          <p:cNvPr id="6" name="Прямоугольник 5"/>
          <p:cNvSpPr/>
          <p:nvPr/>
        </p:nvSpPr>
        <p:spPr>
          <a:xfrm>
            <a:off x="380011" y="1481882"/>
            <a:ext cx="3681350" cy="2431435"/>
          </a:xfrm>
          <a:prstGeom prst="rect">
            <a:avLst/>
          </a:prstGeom>
        </p:spPr>
        <p:txBody>
          <a:bodyPr wrap="square">
            <a:spAutoFit/>
          </a:bodyPr>
          <a:lstStyle/>
          <a:p>
            <a:endParaRPr lang="uk-UA" sz="1400" dirty="0">
              <a:solidFill>
                <a:srgbClr val="1D2129"/>
              </a:solidFill>
              <a:latin typeface="Times New Roman" panose="02020603050405020304" pitchFamily="18" charset="0"/>
              <a:ea typeface="Calibri" panose="020F0502020204030204" pitchFamily="34" charset="0"/>
            </a:endParaRPr>
          </a:p>
          <a:p>
            <a:endParaRPr lang="uk-UA" sz="1400" dirty="0">
              <a:solidFill>
                <a:srgbClr val="1D2129"/>
              </a:solidFill>
              <a:latin typeface="Times New Roman" panose="02020603050405020304" pitchFamily="18" charset="0"/>
              <a:ea typeface="Calibri" panose="020F0502020204030204" pitchFamily="34" charset="0"/>
            </a:endParaRPr>
          </a:p>
          <a:p>
            <a:endParaRPr lang="uk-UA" sz="1400" dirty="0">
              <a:solidFill>
                <a:srgbClr val="1D2129"/>
              </a:solidFill>
              <a:latin typeface="Times New Roman" panose="02020603050405020304" pitchFamily="18" charset="0"/>
              <a:ea typeface="Calibri" panose="020F0502020204030204" pitchFamily="34" charset="0"/>
            </a:endParaRPr>
          </a:p>
          <a:p>
            <a:endParaRPr lang="uk-UA" sz="1400" dirty="0">
              <a:solidFill>
                <a:srgbClr val="1D2129"/>
              </a:solidFill>
              <a:latin typeface="Times New Roman" panose="02020603050405020304" pitchFamily="18" charset="0"/>
              <a:ea typeface="Calibri" panose="020F0502020204030204" pitchFamily="34" charset="0"/>
            </a:endParaRPr>
          </a:p>
          <a:p>
            <a:endParaRPr lang="uk-UA" sz="1400" dirty="0">
              <a:solidFill>
                <a:srgbClr val="1D2129"/>
              </a:solidFill>
              <a:latin typeface="Times New Roman" panose="02020603050405020304" pitchFamily="18" charset="0"/>
              <a:ea typeface="Calibri" panose="020F0502020204030204" pitchFamily="34" charset="0"/>
            </a:endParaRPr>
          </a:p>
          <a:p>
            <a:endParaRPr lang="uk-UA" sz="1400" dirty="0">
              <a:solidFill>
                <a:srgbClr val="1D2129"/>
              </a:solidFill>
              <a:latin typeface="Times New Roman" panose="02020603050405020304" pitchFamily="18" charset="0"/>
              <a:ea typeface="Calibri" panose="020F0502020204030204" pitchFamily="34" charset="0"/>
            </a:endParaRPr>
          </a:p>
          <a:p>
            <a:endParaRPr lang="uk-UA" sz="1400" dirty="0">
              <a:solidFill>
                <a:srgbClr val="1D2129"/>
              </a:solidFill>
              <a:latin typeface="Times New Roman" panose="02020603050405020304" pitchFamily="18" charset="0"/>
              <a:ea typeface="Calibri" panose="020F0502020204030204" pitchFamily="34" charset="0"/>
            </a:endParaRPr>
          </a:p>
          <a:p>
            <a:endParaRPr lang="uk-UA" sz="1400" dirty="0">
              <a:solidFill>
                <a:srgbClr val="1D2129"/>
              </a:solidFill>
              <a:latin typeface="Times New Roman" panose="02020603050405020304" pitchFamily="18" charset="0"/>
              <a:ea typeface="Calibri" panose="020F0502020204030204" pitchFamily="34" charset="0"/>
            </a:endParaRPr>
          </a:p>
          <a:p>
            <a:endParaRPr lang="uk-UA" sz="2000" b="1" dirty="0">
              <a:solidFill>
                <a:srgbClr val="1D2129"/>
              </a:solidFill>
              <a:latin typeface="Times New Roman" panose="02020603050405020304" pitchFamily="18" charset="0"/>
              <a:ea typeface="Calibri" panose="020F0502020204030204" pitchFamily="34" charset="0"/>
            </a:endParaRPr>
          </a:p>
          <a:p>
            <a:r>
              <a:rPr lang="uk-UA" sz="2000" b="1" dirty="0">
                <a:solidFill>
                  <a:srgbClr val="1D2129"/>
                </a:solidFill>
                <a:latin typeface="Times New Roman" panose="02020603050405020304" pitchFamily="18" charset="0"/>
                <a:ea typeface="Calibri" panose="020F0502020204030204" pitchFamily="34" charset="0"/>
              </a:rPr>
              <a:t>Іван </a:t>
            </a:r>
            <a:r>
              <a:rPr lang="uk-UA" sz="2000" b="1" dirty="0" err="1">
                <a:solidFill>
                  <a:srgbClr val="1D2129"/>
                </a:solidFill>
                <a:latin typeface="Times New Roman" panose="02020603050405020304" pitchFamily="18" charset="0"/>
                <a:ea typeface="Calibri" panose="020F0502020204030204" pitchFamily="34" charset="0"/>
              </a:rPr>
              <a:t>Боберський</a:t>
            </a:r>
            <a:endParaRPr lang="ru-RU" sz="2000" b="1" dirty="0">
              <a:solidFill>
                <a:prstClr val="black"/>
              </a:solidFill>
              <a:latin typeface="Trebuchet MS"/>
            </a:endParaRPr>
          </a:p>
        </p:txBody>
      </p:sp>
      <p:sp>
        <p:nvSpPr>
          <p:cNvPr id="7" name="Прямоугольник 6"/>
          <p:cNvSpPr/>
          <p:nvPr/>
        </p:nvSpPr>
        <p:spPr>
          <a:xfrm>
            <a:off x="9139079" y="2006929"/>
            <a:ext cx="2660207" cy="2646878"/>
          </a:xfrm>
          <a:prstGeom prst="rect">
            <a:avLst/>
          </a:prstGeom>
        </p:spPr>
        <p:txBody>
          <a:bodyPr wrap="square">
            <a:spAutoFit/>
          </a:bodyPr>
          <a:lstStyle/>
          <a:p>
            <a:endParaRPr lang="uk-UA" b="1" dirty="0">
              <a:solidFill>
                <a:srgbClr val="1D2129"/>
              </a:solidFill>
              <a:latin typeface="Times New Roman" panose="02020603050405020304" pitchFamily="18" charset="0"/>
              <a:ea typeface="Calibri" panose="020F0502020204030204" pitchFamily="34" charset="0"/>
            </a:endParaRPr>
          </a:p>
          <a:p>
            <a:endParaRPr lang="uk-UA" dirty="0">
              <a:solidFill>
                <a:srgbClr val="1D2129"/>
              </a:solidFill>
              <a:latin typeface="Times New Roman" panose="02020603050405020304" pitchFamily="18" charset="0"/>
              <a:ea typeface="Calibri" panose="020F0502020204030204" pitchFamily="34" charset="0"/>
            </a:endParaRPr>
          </a:p>
          <a:p>
            <a:endParaRPr lang="uk-UA" dirty="0">
              <a:solidFill>
                <a:srgbClr val="1D2129"/>
              </a:solidFill>
              <a:latin typeface="Times New Roman" panose="02020603050405020304" pitchFamily="18" charset="0"/>
              <a:ea typeface="Calibri" panose="020F0502020204030204" pitchFamily="34" charset="0"/>
            </a:endParaRPr>
          </a:p>
          <a:p>
            <a:endParaRPr lang="uk-UA" dirty="0">
              <a:solidFill>
                <a:srgbClr val="1D2129"/>
              </a:solidFill>
              <a:latin typeface="Times New Roman" panose="02020603050405020304" pitchFamily="18" charset="0"/>
              <a:ea typeface="Calibri" panose="020F0502020204030204" pitchFamily="34" charset="0"/>
            </a:endParaRPr>
          </a:p>
          <a:p>
            <a:endParaRPr lang="uk-UA" dirty="0">
              <a:solidFill>
                <a:srgbClr val="1D2129"/>
              </a:solidFill>
              <a:latin typeface="Times New Roman" panose="02020603050405020304" pitchFamily="18" charset="0"/>
              <a:ea typeface="Calibri" panose="020F0502020204030204" pitchFamily="34" charset="0"/>
            </a:endParaRPr>
          </a:p>
          <a:p>
            <a:endParaRPr lang="uk-UA" dirty="0">
              <a:solidFill>
                <a:srgbClr val="1D2129"/>
              </a:solidFill>
              <a:latin typeface="Times New Roman" panose="02020603050405020304" pitchFamily="18" charset="0"/>
              <a:ea typeface="Calibri" panose="020F0502020204030204" pitchFamily="34" charset="0"/>
            </a:endParaRPr>
          </a:p>
          <a:p>
            <a:endParaRPr lang="uk-UA" dirty="0">
              <a:solidFill>
                <a:srgbClr val="1D2129"/>
              </a:solidFill>
              <a:latin typeface="Times New Roman" panose="02020603050405020304" pitchFamily="18" charset="0"/>
              <a:ea typeface="Calibri" panose="020F0502020204030204" pitchFamily="34" charset="0"/>
            </a:endParaRPr>
          </a:p>
          <a:p>
            <a:r>
              <a:rPr lang="uk-UA" dirty="0">
                <a:solidFill>
                  <a:srgbClr val="1D2129"/>
                </a:solidFill>
                <a:latin typeface="Times New Roman" panose="02020603050405020304" pitchFamily="18" charset="0"/>
                <a:ea typeface="Calibri" panose="020F0502020204030204" pitchFamily="34" charset="0"/>
              </a:rPr>
              <a:t>                         </a:t>
            </a:r>
            <a:r>
              <a:rPr lang="uk-UA" sz="2000" dirty="0">
                <a:solidFill>
                  <a:srgbClr val="1D2129"/>
                </a:solidFill>
                <a:latin typeface="Times New Roman" panose="02020603050405020304" pitchFamily="18" charset="0"/>
                <a:ea typeface="Calibri" panose="020F0502020204030204" pitchFamily="34" charset="0"/>
              </a:rPr>
              <a:t>                   </a:t>
            </a:r>
            <a:r>
              <a:rPr lang="uk-UA" sz="2000" b="1" dirty="0" smtClean="0">
                <a:solidFill>
                  <a:srgbClr val="1D2129"/>
                </a:solidFill>
                <a:latin typeface="Times New Roman" panose="02020603050405020304" pitchFamily="18" charset="0"/>
                <a:ea typeface="Calibri" panose="020F0502020204030204" pitchFamily="34" charset="0"/>
                <a:cs typeface="Times New Roman" panose="02020603050405020304" pitchFamily="18" charset="0"/>
              </a:rPr>
              <a:t>Петро </a:t>
            </a:r>
            <a:r>
              <a:rPr lang="uk-UA" sz="2000" b="1" dirty="0">
                <a:solidFill>
                  <a:srgbClr val="1D2129"/>
                </a:solidFill>
                <a:latin typeface="Times New Roman" panose="02020603050405020304" pitchFamily="18" charset="0"/>
                <a:ea typeface="Calibri" panose="020F0502020204030204" pitchFamily="34" charset="0"/>
                <a:cs typeface="Times New Roman" panose="02020603050405020304" pitchFamily="18" charset="0"/>
              </a:rPr>
              <a:t>Франко</a:t>
            </a:r>
            <a:endParaRPr lang="ru-RU" sz="2000" b="1" dirty="0">
              <a:solidFill>
                <a:prstClr val="black"/>
              </a:solidFill>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4"/>
          <a:stretch>
            <a:fillRect/>
          </a:stretch>
        </p:blipFill>
        <p:spPr>
          <a:xfrm>
            <a:off x="6341423" y="2006929"/>
            <a:ext cx="1840676" cy="2287177"/>
          </a:xfrm>
          <a:prstGeom prst="rect">
            <a:avLst/>
          </a:prstGeom>
        </p:spPr>
      </p:pic>
      <p:sp>
        <p:nvSpPr>
          <p:cNvPr id="5" name="TextBox 4"/>
          <p:cNvSpPr txBox="1"/>
          <p:nvPr/>
        </p:nvSpPr>
        <p:spPr>
          <a:xfrm>
            <a:off x="380011" y="4061362"/>
            <a:ext cx="8759067" cy="2246769"/>
          </a:xfrm>
          <a:prstGeom prst="rect">
            <a:avLst/>
          </a:prstGeom>
          <a:noFill/>
          <a:ln>
            <a:solidFill>
              <a:schemeClr val="accent1">
                <a:lumMod val="50000"/>
              </a:schemeClr>
            </a:solidFill>
          </a:ln>
          <a:effectLst>
            <a:glow rad="228600">
              <a:schemeClr val="accent1">
                <a:satMod val="175000"/>
                <a:alpha val="40000"/>
              </a:schemeClr>
            </a:glow>
          </a:effectLst>
        </p:spPr>
        <p:txBody>
          <a:bodyPr wrap="square" rtlCol="0">
            <a:spAutoFit/>
          </a:bodyPr>
          <a:lstStyle/>
          <a:p>
            <a:r>
              <a:rPr lang="ru-RU" sz="2000" b="1" dirty="0" err="1">
                <a:solidFill>
                  <a:schemeClr val="accent1">
                    <a:lumMod val="50000"/>
                  </a:schemeClr>
                </a:solidFill>
                <a:latin typeface="Times New Roman" pitchFamily="18" charset="0"/>
                <a:cs typeface="Times New Roman" pitchFamily="18" charset="0"/>
              </a:rPr>
              <a:t>В</a:t>
            </a:r>
            <a:r>
              <a:rPr lang="ru-RU" sz="2000" b="1" dirty="0" err="1" smtClean="0">
                <a:solidFill>
                  <a:schemeClr val="accent1">
                    <a:lumMod val="50000"/>
                  </a:schemeClr>
                </a:solidFill>
                <a:latin typeface="Times New Roman" pitchFamily="18" charset="0"/>
                <a:cs typeface="Times New Roman" pitchFamily="18" charset="0"/>
              </a:rPr>
              <a:t>изначний</a:t>
            </a:r>
            <a:r>
              <a:rPr lang="ru-RU" sz="2000" b="1" dirty="0" smtClean="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діяч</a:t>
            </a:r>
            <a:r>
              <a:rPr lang="ru-RU" sz="2000" b="1" dirty="0">
                <a:solidFill>
                  <a:schemeClr val="accent1">
                    <a:lumMod val="50000"/>
                  </a:schemeClr>
                </a:solidFill>
                <a:latin typeface="Times New Roman" pitchFamily="18" charset="0"/>
                <a:cs typeface="Times New Roman" pitchFamily="18" charset="0"/>
              </a:rPr>
              <a:t> спортивного </a:t>
            </a:r>
            <a:r>
              <a:rPr lang="ru-RU" sz="2000" b="1" dirty="0" err="1">
                <a:solidFill>
                  <a:schemeClr val="accent1">
                    <a:lumMod val="50000"/>
                  </a:schemeClr>
                </a:solidFill>
                <a:latin typeface="Times New Roman" pitchFamily="18" charset="0"/>
                <a:cs typeface="Times New Roman" pitchFamily="18" charset="0"/>
              </a:rPr>
              <a:t>руху</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Іван</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Боберський</a:t>
            </a:r>
            <a:r>
              <a:rPr lang="ru-RU" sz="2000" b="1" dirty="0">
                <a:solidFill>
                  <a:schemeClr val="accent1">
                    <a:lumMod val="50000"/>
                  </a:schemeClr>
                </a:solidFill>
                <a:latin typeface="Times New Roman" pitchFamily="18" charset="0"/>
                <a:cs typeface="Times New Roman" pitchFamily="18" charset="0"/>
              </a:rPr>
              <a:t>. </a:t>
            </a:r>
            <a:endParaRPr lang="ru-RU" sz="2000" b="1" dirty="0" smtClean="0">
              <a:solidFill>
                <a:schemeClr val="accent1">
                  <a:lumMod val="50000"/>
                </a:schemeClr>
              </a:solidFill>
              <a:latin typeface="Times New Roman" pitchFamily="18" charset="0"/>
              <a:cs typeface="Times New Roman" pitchFamily="18" charset="0"/>
            </a:endParaRPr>
          </a:p>
          <a:p>
            <a:r>
              <a:rPr lang="ru-RU" sz="2000" b="1" dirty="0" err="1" smtClean="0">
                <a:solidFill>
                  <a:schemeClr val="accent1">
                    <a:lumMod val="50000"/>
                  </a:schemeClr>
                </a:solidFill>
                <a:latin typeface="Times New Roman" pitchFamily="18" charset="0"/>
                <a:cs typeface="Times New Roman" pitchFamily="18" charset="0"/>
              </a:rPr>
              <a:t>Вивчав</a:t>
            </a:r>
            <a:r>
              <a:rPr lang="ru-RU" sz="2000" b="1" dirty="0" smtClean="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досвід</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гімнастичних</a:t>
            </a:r>
            <a:r>
              <a:rPr lang="ru-RU" sz="2000" b="1" dirty="0">
                <a:solidFill>
                  <a:schemeClr val="accent1">
                    <a:lumMod val="50000"/>
                  </a:schemeClr>
                </a:solidFill>
                <a:latin typeface="Times New Roman" pitchFamily="18" charset="0"/>
                <a:cs typeface="Times New Roman" pitchFamily="18" charset="0"/>
              </a:rPr>
              <a:t> систем – </a:t>
            </a:r>
            <a:r>
              <a:rPr lang="ru-RU" sz="2000" b="1" dirty="0" err="1">
                <a:solidFill>
                  <a:schemeClr val="accent1">
                    <a:lumMod val="50000"/>
                  </a:schemeClr>
                </a:solidFill>
                <a:latin typeface="Times New Roman" pitchFamily="18" charset="0"/>
                <a:cs typeface="Times New Roman" pitchFamily="18" charset="0"/>
              </a:rPr>
              <a:t>німецької</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шведської</a:t>
            </a:r>
            <a:r>
              <a:rPr lang="ru-RU" sz="2000" b="1" dirty="0">
                <a:solidFill>
                  <a:schemeClr val="accent1">
                    <a:lumMod val="50000"/>
                  </a:schemeClr>
                </a:solidFill>
                <a:latin typeface="Times New Roman" pitchFamily="18" charset="0"/>
                <a:cs typeface="Times New Roman" pitchFamily="18" charset="0"/>
              </a:rPr>
              <a:t> і </a:t>
            </a:r>
            <a:r>
              <a:rPr lang="ru-RU" sz="2000" b="1" dirty="0" err="1">
                <a:solidFill>
                  <a:schemeClr val="accent1">
                    <a:lumMod val="50000"/>
                  </a:schemeClr>
                </a:solidFill>
                <a:latin typeface="Times New Roman" pitchFamily="18" charset="0"/>
                <a:cs typeface="Times New Roman" pitchFamily="18" charset="0"/>
              </a:rPr>
              <a:t>сокільської</a:t>
            </a:r>
            <a:r>
              <a:rPr lang="ru-RU" sz="2000" b="1" dirty="0">
                <a:solidFill>
                  <a:schemeClr val="accent1">
                    <a:lumMod val="50000"/>
                  </a:schemeClr>
                </a:solidFill>
                <a:latin typeface="Times New Roman" pitchFamily="18" charset="0"/>
                <a:cs typeface="Times New Roman" pitchFamily="18" charset="0"/>
              </a:rPr>
              <a:t>, </a:t>
            </a:r>
            <a:r>
              <a:rPr lang="ru-RU" sz="2000" b="1" dirty="0" smtClean="0">
                <a:solidFill>
                  <a:schemeClr val="accent1">
                    <a:lumMod val="50000"/>
                  </a:schemeClr>
                </a:solidFill>
                <a:latin typeface="Times New Roman" pitchFamily="18" charset="0"/>
                <a:cs typeface="Times New Roman" pitchFamily="18" charset="0"/>
              </a:rPr>
              <a:t>один </a:t>
            </a:r>
            <a:r>
              <a:rPr lang="ru-RU" sz="2000" b="1" dirty="0">
                <a:solidFill>
                  <a:schemeClr val="accent1">
                    <a:lumMod val="50000"/>
                  </a:schemeClr>
                </a:solidFill>
                <a:latin typeface="Times New Roman" pitchFamily="18" charset="0"/>
                <a:cs typeface="Times New Roman" pitchFamily="18" charset="0"/>
              </a:rPr>
              <a:t>з перших </a:t>
            </a:r>
            <a:r>
              <a:rPr lang="ru-RU" sz="2000" b="1" dirty="0" err="1">
                <a:solidFill>
                  <a:schemeClr val="accent1">
                    <a:lumMod val="50000"/>
                  </a:schemeClr>
                </a:solidFill>
                <a:latin typeface="Times New Roman" pitchFamily="18" charset="0"/>
                <a:cs typeface="Times New Roman" pitchFamily="18" charset="0"/>
              </a:rPr>
              <a:t>фахівців</a:t>
            </a:r>
            <a:r>
              <a:rPr lang="ru-RU" sz="2000" b="1" dirty="0">
                <a:solidFill>
                  <a:schemeClr val="accent1">
                    <a:lumMod val="50000"/>
                  </a:schemeClr>
                </a:solidFill>
                <a:latin typeface="Times New Roman" pitchFamily="18" charset="0"/>
                <a:cs typeface="Times New Roman" pitchFamily="18" charset="0"/>
              </a:rPr>
              <a:t> у </a:t>
            </a:r>
            <a:r>
              <a:rPr lang="ru-RU" sz="2000" b="1" dirty="0" err="1">
                <a:solidFill>
                  <a:schemeClr val="accent1">
                    <a:lumMod val="50000"/>
                  </a:schemeClr>
                </a:solidFill>
                <a:latin typeface="Times New Roman" pitchFamily="18" charset="0"/>
                <a:cs typeface="Times New Roman" pitchFamily="18" charset="0"/>
              </a:rPr>
              <a:t>ділянці</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фізичного</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виховання</a:t>
            </a:r>
            <a:r>
              <a:rPr lang="ru-RU" sz="2000" b="1" dirty="0">
                <a:solidFill>
                  <a:schemeClr val="accent1">
                    <a:lumMod val="50000"/>
                  </a:schemeClr>
                </a:solidFill>
                <a:latin typeface="Times New Roman" pitchFamily="18" charset="0"/>
                <a:cs typeface="Times New Roman" pitchFamily="18" charset="0"/>
              </a:rPr>
              <a:t> і спорту. </a:t>
            </a:r>
            <a:endParaRPr lang="ru-RU" sz="2000" b="1" dirty="0" smtClean="0">
              <a:solidFill>
                <a:schemeClr val="accent1">
                  <a:lumMod val="50000"/>
                </a:schemeClr>
              </a:solidFill>
              <a:latin typeface="Times New Roman" pitchFamily="18" charset="0"/>
              <a:cs typeface="Times New Roman" pitchFamily="18" charset="0"/>
            </a:endParaRPr>
          </a:p>
          <a:p>
            <a:r>
              <a:rPr lang="ru-RU" sz="2000" b="1" dirty="0" err="1" smtClean="0">
                <a:solidFill>
                  <a:schemeClr val="accent1">
                    <a:lumMod val="50000"/>
                  </a:schemeClr>
                </a:solidFill>
                <a:latin typeface="Times New Roman" pitchFamily="18" charset="0"/>
                <a:cs typeface="Times New Roman" pitchFamily="18" charset="0"/>
              </a:rPr>
              <a:t>Його</a:t>
            </a:r>
            <a:r>
              <a:rPr lang="ru-RU" sz="2000" b="1" dirty="0" smtClean="0">
                <a:solidFill>
                  <a:schemeClr val="accent1">
                    <a:lumMod val="50000"/>
                  </a:schemeClr>
                </a:solidFill>
                <a:latin typeface="Times New Roman" pitchFamily="18" charset="0"/>
                <a:cs typeface="Times New Roman" pitchFamily="18" charset="0"/>
              </a:rPr>
              <a:t> </a:t>
            </a:r>
            <a:r>
              <a:rPr lang="ru-RU" sz="2000" b="1" dirty="0" err="1" smtClean="0">
                <a:solidFill>
                  <a:schemeClr val="accent1">
                    <a:lumMod val="50000"/>
                  </a:schemeClr>
                </a:solidFill>
                <a:latin typeface="Times New Roman" pitchFamily="18" charset="0"/>
                <a:cs typeface="Times New Roman" pitchFamily="18" charset="0"/>
              </a:rPr>
              <a:t>учні</a:t>
            </a:r>
            <a:r>
              <a:rPr lang="ru-RU" sz="2000" b="1" dirty="0" smtClean="0">
                <a:solidFill>
                  <a:schemeClr val="accent1">
                    <a:lumMod val="50000"/>
                  </a:schemeClr>
                </a:solidFill>
                <a:latin typeface="Times New Roman" pitchFamily="18" charset="0"/>
                <a:cs typeface="Times New Roman" pitchFamily="18" charset="0"/>
              </a:rPr>
              <a:t> - </a:t>
            </a:r>
            <a:r>
              <a:rPr lang="ru-RU" sz="2000" b="1" dirty="0">
                <a:solidFill>
                  <a:schemeClr val="accent1">
                    <a:lumMod val="50000"/>
                  </a:schemeClr>
                </a:solidFill>
                <a:latin typeface="Times New Roman" pitchFamily="18" charset="0"/>
                <a:cs typeface="Times New Roman" pitchFamily="18" charset="0"/>
              </a:rPr>
              <a:t>Тарас та Петро Франки, сини </a:t>
            </a:r>
            <a:r>
              <a:rPr lang="ru-RU" sz="2000" b="1" dirty="0" err="1">
                <a:solidFill>
                  <a:schemeClr val="accent1">
                    <a:lumMod val="50000"/>
                  </a:schemeClr>
                </a:solidFill>
                <a:latin typeface="Times New Roman" pitchFamily="18" charset="0"/>
                <a:cs typeface="Times New Roman" pitchFamily="18" charset="0"/>
              </a:rPr>
              <a:t>славетного</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українського</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письменника</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поета</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публіциста</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Івана</a:t>
            </a:r>
            <a:r>
              <a:rPr lang="ru-RU" sz="2000" b="1" dirty="0">
                <a:solidFill>
                  <a:schemeClr val="accent1">
                    <a:lumMod val="50000"/>
                  </a:schemeClr>
                </a:solidFill>
                <a:latin typeface="Times New Roman" pitchFamily="18" charset="0"/>
                <a:cs typeface="Times New Roman" pitchFamily="18" charset="0"/>
              </a:rPr>
              <a:t> Яковича Франка. </a:t>
            </a:r>
            <a:endParaRPr lang="ru-RU" sz="2000" b="1" dirty="0" smtClean="0">
              <a:solidFill>
                <a:schemeClr val="accent1">
                  <a:lumMod val="50000"/>
                </a:schemeClr>
              </a:solidFill>
              <a:latin typeface="Times New Roman" pitchFamily="18" charset="0"/>
              <a:cs typeface="Times New Roman" pitchFamily="18" charset="0"/>
            </a:endParaRPr>
          </a:p>
          <a:p>
            <a:r>
              <a:rPr lang="ru-RU" sz="2000" b="1" dirty="0" smtClean="0">
                <a:solidFill>
                  <a:schemeClr val="accent1">
                    <a:lumMod val="50000"/>
                  </a:schemeClr>
                </a:solidFill>
                <a:latin typeface="Times New Roman" pitchFamily="18" charset="0"/>
                <a:cs typeface="Times New Roman" pitchFamily="18" charset="0"/>
              </a:rPr>
              <a:t>І</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Боберський</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організував</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інструкторський</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гурток</a:t>
            </a:r>
            <a:r>
              <a:rPr lang="ru-RU" sz="2000" b="1" dirty="0">
                <a:solidFill>
                  <a:schemeClr val="accent1">
                    <a:lumMod val="50000"/>
                  </a:schemeClr>
                </a:solidFill>
                <a:latin typeface="Times New Roman" pitchFamily="18" charset="0"/>
                <a:cs typeface="Times New Roman" pitchFamily="18" charset="0"/>
              </a:rPr>
              <a:t> з </a:t>
            </a:r>
            <a:r>
              <a:rPr lang="ru-RU" sz="2000" b="1" dirty="0" err="1">
                <a:solidFill>
                  <a:schemeClr val="accent1">
                    <a:lumMod val="50000"/>
                  </a:schemeClr>
                </a:solidFill>
                <a:latin typeface="Times New Roman" pitchFamily="18" charset="0"/>
                <a:cs typeface="Times New Roman" pitchFamily="18" charset="0"/>
              </a:rPr>
              <a:t>фізичного</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виховання</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руханки</a:t>
            </a:r>
            <a:r>
              <a:rPr lang="ru-RU" sz="2000" b="1" dirty="0">
                <a:solidFill>
                  <a:schemeClr val="accent1">
                    <a:lumMod val="50000"/>
                  </a:schemeClr>
                </a:solidFill>
                <a:latin typeface="Times New Roman" pitchFamily="18" charset="0"/>
                <a:cs typeface="Times New Roman" pitchFamily="18" charset="0"/>
              </a:rPr>
              <a:t>), а </a:t>
            </a:r>
            <a:r>
              <a:rPr lang="ru-RU" sz="2000" b="1" dirty="0" err="1">
                <a:solidFill>
                  <a:schemeClr val="accent1">
                    <a:lumMod val="50000"/>
                  </a:schemeClr>
                </a:solidFill>
                <a:latin typeface="Times New Roman" pitchFamily="18" charset="0"/>
                <a:cs typeface="Times New Roman" pitchFamily="18" charset="0"/>
              </a:rPr>
              <a:t>також</a:t>
            </a:r>
            <a:r>
              <a:rPr lang="ru-RU" sz="2000" b="1" dirty="0">
                <a:solidFill>
                  <a:schemeClr val="accent1">
                    <a:lumMod val="50000"/>
                  </a:schemeClr>
                </a:solidFill>
                <a:latin typeface="Times New Roman" pitchFamily="18" charset="0"/>
                <a:cs typeface="Times New Roman" pitchFamily="18" charset="0"/>
              </a:rPr>
              <a:t> став автором </a:t>
            </a:r>
            <a:r>
              <a:rPr lang="ru-RU" sz="2000" b="1" dirty="0" err="1">
                <a:solidFill>
                  <a:schemeClr val="accent1">
                    <a:lumMod val="50000"/>
                  </a:schemeClr>
                </a:solidFill>
                <a:latin typeface="Times New Roman" pitchFamily="18" charset="0"/>
                <a:cs typeface="Times New Roman" pitchFamily="18" charset="0"/>
              </a:rPr>
              <a:t>ідеї</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назви</a:t>
            </a:r>
            <a:r>
              <a:rPr lang="ru-RU" sz="2000" b="1" dirty="0">
                <a:solidFill>
                  <a:schemeClr val="accent1">
                    <a:lumMod val="50000"/>
                  </a:schemeClr>
                </a:solidFill>
                <a:latin typeface="Times New Roman" pitchFamily="18" charset="0"/>
                <a:cs typeface="Times New Roman" pitchFamily="18" charset="0"/>
              </a:rPr>
              <a:t> </a:t>
            </a:r>
            <a:r>
              <a:rPr lang="ru-RU" sz="2000" b="1" dirty="0" err="1">
                <a:solidFill>
                  <a:schemeClr val="accent1">
                    <a:lumMod val="50000"/>
                  </a:schemeClr>
                </a:solidFill>
                <a:latin typeface="Times New Roman" pitchFamily="18" charset="0"/>
                <a:cs typeface="Times New Roman" pitchFamily="18" charset="0"/>
              </a:rPr>
              <a:t>організації</a:t>
            </a:r>
            <a:r>
              <a:rPr lang="ru-RU" sz="2000" b="1" dirty="0">
                <a:solidFill>
                  <a:schemeClr val="accent1">
                    <a:lumMod val="50000"/>
                  </a:schemeClr>
                </a:solidFill>
                <a:latin typeface="Times New Roman" pitchFamily="18" charset="0"/>
                <a:cs typeface="Times New Roman" pitchFamily="18" charset="0"/>
              </a:rPr>
              <a:t> «Пласт» </a:t>
            </a:r>
          </a:p>
        </p:txBody>
      </p:sp>
    </p:spTree>
    <p:extLst>
      <p:ext uri="{BB962C8B-B14F-4D97-AF65-F5344CB8AC3E}">
        <p14:creationId xmlns:p14="http://schemas.microsoft.com/office/powerpoint/2010/main" val="1628862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tvoemisto.tv/media/gallery/full/2/4/241702490_908544716759035_7421730669004510654_n.jpg"/>
          <p:cNvPicPr/>
          <p:nvPr/>
        </p:nvPicPr>
        <p:blipFill>
          <a:blip r:embed="rId2">
            <a:extLst>
              <a:ext uri="{28A0092B-C50C-407E-A947-70E740481C1C}">
                <a14:useLocalDpi xmlns:a14="http://schemas.microsoft.com/office/drawing/2010/main" val="0"/>
              </a:ext>
            </a:extLst>
          </a:blip>
          <a:srcRect/>
          <a:stretch>
            <a:fillRect/>
          </a:stretch>
        </p:blipFill>
        <p:spPr bwMode="auto">
          <a:xfrm>
            <a:off x="5231904" y="3933057"/>
            <a:ext cx="5058444" cy="2462773"/>
          </a:xfrm>
          <a:prstGeom prst="rect">
            <a:avLst/>
          </a:prstGeom>
          <a:noFill/>
          <a:ln>
            <a:noFill/>
          </a:ln>
        </p:spPr>
      </p:pic>
      <p:pic>
        <p:nvPicPr>
          <p:cNvPr id="3" name="Рисунок 2" descr="https://tvoemisto.tv/media/gallery/full/2/4/241699696_321460203108367_4963165586496752514_n.jpg"/>
          <p:cNvPicPr/>
          <p:nvPr/>
        </p:nvPicPr>
        <p:blipFill rotWithShape="1">
          <a:blip r:embed="rId3">
            <a:extLst>
              <a:ext uri="{28A0092B-C50C-407E-A947-70E740481C1C}">
                <a14:useLocalDpi xmlns:a14="http://schemas.microsoft.com/office/drawing/2010/main" val="0"/>
              </a:ext>
            </a:extLst>
          </a:blip>
          <a:srcRect r="-610" b="11643"/>
          <a:stretch/>
        </p:blipFill>
        <p:spPr bwMode="auto">
          <a:xfrm>
            <a:off x="1860484" y="1249346"/>
            <a:ext cx="5184576" cy="2520280"/>
          </a:xfrm>
          <a:prstGeom prst="rect">
            <a:avLst/>
          </a:prstGeom>
          <a:noFill/>
          <a:ln>
            <a:noFill/>
          </a:ln>
        </p:spPr>
      </p:pic>
      <p:sp>
        <p:nvSpPr>
          <p:cNvPr id="4" name="Прямоугольник 3"/>
          <p:cNvSpPr/>
          <p:nvPr/>
        </p:nvSpPr>
        <p:spPr>
          <a:xfrm>
            <a:off x="1847528" y="260650"/>
            <a:ext cx="8136904" cy="584775"/>
          </a:xfrm>
          <a:prstGeom prst="rect">
            <a:avLst/>
          </a:prstGeom>
          <a:noFill/>
        </p:spPr>
        <p:txBody>
          <a:bodyPr wrap="square" lIns="91440" tIns="45720" rIns="91440" bIns="45720">
            <a:spAutoFit/>
          </a:bodyPr>
          <a:lstStyle/>
          <a:p>
            <a:pPr algn="ctr"/>
            <a:r>
              <a:rPr lang="uk-UA" sz="3200" b="1" dirty="0">
                <a:ln w="0"/>
                <a:solidFill>
                  <a:srgbClr val="002060"/>
                </a:solidFill>
                <a:latin typeface="Times New Roman" panose="02020603050405020304" pitchFamily="18" charset="0"/>
                <a:cs typeface="Times New Roman" panose="02020603050405020304" pitchFamily="18" charset="0"/>
              </a:rPr>
              <a:t>Український пластунський рух</a:t>
            </a:r>
            <a:endParaRPr lang="ru-RU" sz="3200" b="1" dirty="0">
              <a:ln w="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76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03512" y="548680"/>
            <a:ext cx="8856984" cy="1754326"/>
          </a:xfrm>
          <a:prstGeom prst="rect">
            <a:avLst/>
          </a:prstGeom>
        </p:spPr>
        <p:txBody>
          <a:bodyPr wrap="square">
            <a:spAutoFit/>
          </a:bodyPr>
          <a:lstStyle/>
          <a:p>
            <a:pPr algn="ctr">
              <a:lnSpc>
                <a:spcPct val="150000"/>
              </a:lnSpc>
              <a:spcAft>
                <a:spcPts val="800"/>
              </a:spcAft>
            </a:pPr>
            <a:r>
              <a:rPr lang="uk-UA"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Принципи системи фізичного та національно-патріотичного  виховання тісно взаємопов'язані. Саме цими положеннями керуються вихователі дошкільних закладів, вчителі шкіл, викладачі інститутів, тренери під час організації і проведення занять з фізичної культури та спорту.</a:t>
            </a:r>
            <a:endParaRPr lang="ru-RU"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312024" y="3982562"/>
            <a:ext cx="3845554" cy="2560142"/>
          </a:xfrm>
          <a:prstGeom prst="rect">
            <a:avLst/>
          </a:prstGeom>
        </p:spPr>
      </p:pic>
      <p:pic>
        <p:nvPicPr>
          <p:cNvPr id="4" name="Рисунок 3"/>
          <p:cNvPicPr>
            <a:picLocks noChangeAspect="1"/>
          </p:cNvPicPr>
          <p:nvPr/>
        </p:nvPicPr>
        <p:blipFill>
          <a:blip r:embed="rId3"/>
          <a:stretch>
            <a:fillRect/>
          </a:stretch>
        </p:blipFill>
        <p:spPr>
          <a:xfrm>
            <a:off x="2135560" y="2636913"/>
            <a:ext cx="3868688" cy="2625721"/>
          </a:xfrm>
          <a:prstGeom prst="rect">
            <a:avLst/>
          </a:prstGeom>
        </p:spPr>
      </p:pic>
    </p:spTree>
    <p:extLst>
      <p:ext uri="{BB962C8B-B14F-4D97-AF65-F5344CB8AC3E}">
        <p14:creationId xmlns:p14="http://schemas.microsoft.com/office/powerpoint/2010/main" val="607566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31505" y="404665"/>
            <a:ext cx="8928991" cy="6186309"/>
          </a:xfrm>
          <a:prstGeom prst="rect">
            <a:avLst/>
          </a:prstGeom>
          <a:noFill/>
        </p:spPr>
        <p:txBody>
          <a:bodyPr wrap="square" lIns="91440" tIns="45720" rIns="91440" bIns="45720">
            <a:spAutoFit/>
          </a:bodyPr>
          <a:lstStyle/>
          <a:p>
            <a:r>
              <a:rPr lang="uk-UA" sz="3600" dirty="0">
                <a:ln w="0"/>
                <a:solidFill>
                  <a:srgbClr val="0033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Використані джерела:</a:t>
            </a:r>
            <a:r>
              <a:rPr lang="ru-RU" dirty="0">
                <a:solidFill>
                  <a:prstClr val="black"/>
                </a:solidFill>
                <a:latin typeface="Trebuchet MS"/>
              </a:rPr>
              <a:t> </a:t>
            </a:r>
          </a:p>
          <a:p>
            <a:pPr fontAlgn="base"/>
            <a:r>
              <a:rPr lang="ru-RU" b="1" dirty="0">
                <a:solidFill>
                  <a:prstClr val="black"/>
                </a:solidFill>
                <a:latin typeface="Times New Roman" panose="02020603050405020304" pitchFamily="18" charset="0"/>
                <a:cs typeface="Times New Roman" panose="02020603050405020304" pitchFamily="18" charset="0"/>
              </a:rPr>
              <a:t>ПЕТРО ФРАНКО І СПОРТИВНА КОЛОМИЯ: </a:t>
            </a:r>
            <a:r>
              <a:rPr lang="ru-RU" b="1" dirty="0" err="1">
                <a:solidFill>
                  <a:prstClr val="black"/>
                </a:solidFill>
                <a:latin typeface="Times New Roman" panose="02020603050405020304" pitchFamily="18" charset="0"/>
                <a:cs typeface="Times New Roman" panose="02020603050405020304" pitchFamily="18" charset="0"/>
              </a:rPr>
              <a:t>причинки</a:t>
            </a:r>
            <a:r>
              <a:rPr lang="ru-RU" b="1" dirty="0">
                <a:solidFill>
                  <a:prstClr val="black"/>
                </a:solidFill>
                <a:latin typeface="Times New Roman" panose="02020603050405020304" pitchFamily="18" charset="0"/>
                <a:cs typeface="Times New Roman" panose="02020603050405020304" pitchFamily="18" charset="0"/>
              </a:rPr>
              <a:t> до </a:t>
            </a:r>
            <a:r>
              <a:rPr lang="ru-RU" b="1" dirty="0" err="1">
                <a:solidFill>
                  <a:prstClr val="black"/>
                </a:solidFill>
                <a:latin typeface="Times New Roman" panose="02020603050405020304" pitchFamily="18" charset="0"/>
                <a:cs typeface="Times New Roman" panose="02020603050405020304" pitchFamily="18" charset="0"/>
              </a:rPr>
              <a:t>історії</a:t>
            </a:r>
            <a:r>
              <a:rPr lang="ru-RU" b="1" dirty="0">
                <a:solidFill>
                  <a:prstClr val="black"/>
                </a:solidFill>
                <a:latin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cs typeface="Times New Roman" panose="02020603050405020304" pitchFamily="18" charset="0"/>
              </a:rPr>
              <a:t>фізичної</a:t>
            </a:r>
            <a:r>
              <a:rPr lang="ru-RU" b="1" dirty="0">
                <a:solidFill>
                  <a:prstClr val="black"/>
                </a:solidFill>
                <a:latin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cs typeface="Times New Roman" panose="02020603050405020304" pitchFamily="18" charset="0"/>
              </a:rPr>
              <a:t>культури</a:t>
            </a:r>
            <a:r>
              <a:rPr lang="ru-RU" b="1" dirty="0">
                <a:solidFill>
                  <a:prstClr val="black"/>
                </a:solidFill>
                <a:latin typeface="Times New Roman" panose="02020603050405020304" pitchFamily="18" charset="0"/>
                <a:cs typeface="Times New Roman" panose="02020603050405020304" pitchFamily="18" charset="0"/>
              </a:rPr>
              <a:t> </a:t>
            </a:r>
            <a:r>
              <a:rPr lang="ru-RU" b="1" dirty="0" err="1" smtClean="0">
                <a:solidFill>
                  <a:prstClr val="black"/>
                </a:solidFill>
                <a:latin typeface="Times New Roman" panose="02020603050405020304" pitchFamily="18" charset="0"/>
                <a:cs typeface="Times New Roman" panose="02020603050405020304" pitchFamily="18" charset="0"/>
              </a:rPr>
              <a:t>Прикарпаття</a:t>
            </a:r>
            <a:endParaRPr lang="ru-RU" dirty="0">
              <a:solidFill>
                <a:prstClr val="black"/>
              </a:solidFill>
              <a:latin typeface="Times New Roman" panose="02020603050405020304" pitchFamily="18" charset="0"/>
              <a:cs typeface="Times New Roman" panose="02020603050405020304" pitchFamily="18" charset="0"/>
            </a:endParaRPr>
          </a:p>
          <a:p>
            <a:pPr fontAlgn="base"/>
            <a:r>
              <a:rPr lang="ru-RU" dirty="0">
                <a:solidFill>
                  <a:srgbClr val="0033CC"/>
                </a:solidFill>
                <a:latin typeface="Trebuchet MS"/>
              </a:rPr>
              <a:t> </a:t>
            </a:r>
            <a:r>
              <a:rPr lang="uk-UA" u="sng" dirty="0">
                <a:solidFill>
                  <a:srgbClr val="002060"/>
                </a:solidFill>
                <a:latin typeface="Trebuchet MS"/>
                <a:hlinkClick r:id="rId2"/>
              </a:rPr>
              <a:t>https://frankolive.wordpress.com/2020/07/02/петро-</a:t>
            </a:r>
            <a:r>
              <a:rPr lang="uk-UA" u="sng" dirty="0">
                <a:solidFill>
                  <a:srgbClr val="0070C0"/>
                </a:solidFill>
                <a:latin typeface="Trebuchet MS"/>
                <a:hlinkClick r:id="rId2"/>
              </a:rPr>
              <a:t>фра</a:t>
            </a:r>
            <a:r>
              <a:rPr lang="uk-UA" dirty="0">
                <a:solidFill>
                  <a:srgbClr val="0070C0"/>
                </a:solidFill>
                <a:latin typeface="Trebuchet MS"/>
              </a:rPr>
              <a:t> </a:t>
            </a:r>
            <a:endParaRPr lang="ru-RU" dirty="0">
              <a:solidFill>
                <a:srgbClr val="0070C0"/>
              </a:solidFill>
              <a:latin typeface="Trebuchet MS"/>
            </a:endParaRPr>
          </a:p>
          <a:p>
            <a:r>
              <a:rPr lang="uk-UA" dirty="0">
                <a:solidFill>
                  <a:srgbClr val="0033CC"/>
                </a:solidFill>
                <a:latin typeface="Trebuchet MS"/>
              </a:rPr>
              <a:t> </a:t>
            </a:r>
            <a:r>
              <a:rPr lang="en-US" dirty="0" smtClean="0">
                <a:solidFill>
                  <a:srgbClr val="0033CC"/>
                </a:solidFill>
                <a:latin typeface="Trebuchet MS"/>
                <a:hlinkClick r:id="rId3"/>
              </a:rPr>
              <a:t>https://</a:t>
            </a:r>
            <a:endParaRPr lang="uk-UA" dirty="0" smtClean="0">
              <a:solidFill>
                <a:srgbClr val="0033CC"/>
              </a:solidFill>
              <a:latin typeface="Trebuchet MS"/>
            </a:endParaRPr>
          </a:p>
          <a:p>
            <a:endParaRPr lang="ru-RU" b="1" dirty="0">
              <a:solidFill>
                <a:srgbClr val="0033CC"/>
              </a:solidFill>
              <a:latin typeface="Times New Roman" panose="02020603050405020304" pitchFamily="18" charset="0"/>
              <a:cs typeface="Times New Roman" panose="02020603050405020304" pitchFamily="18" charset="0"/>
            </a:endParaRPr>
          </a:p>
          <a:p>
            <a:r>
              <a:rPr lang="ru-RU" b="1" dirty="0">
                <a:solidFill>
                  <a:prstClr val="black"/>
                </a:solidFill>
                <a:latin typeface="Times New Roman" panose="02020603050405020304" pitchFamily="18" charset="0"/>
                <a:cs typeface="Times New Roman" panose="02020603050405020304" pitchFamily="18" charset="0"/>
              </a:rPr>
              <a:t>Сини </a:t>
            </a:r>
            <a:r>
              <a:rPr lang="ru-RU" b="1" dirty="0" err="1">
                <a:solidFill>
                  <a:prstClr val="black"/>
                </a:solidFill>
                <a:latin typeface="Times New Roman" panose="02020603050405020304" pitchFamily="18" charset="0"/>
                <a:cs typeface="Times New Roman" panose="02020603050405020304" pitchFamily="18" charset="0"/>
              </a:rPr>
              <a:t>Івана</a:t>
            </a:r>
            <a:r>
              <a:rPr lang="ru-RU" b="1" dirty="0">
                <a:solidFill>
                  <a:prstClr val="black"/>
                </a:solidFill>
                <a:latin typeface="Times New Roman" panose="02020603050405020304" pitchFamily="18" charset="0"/>
                <a:cs typeface="Times New Roman" panose="02020603050405020304" pitchFamily="18" charset="0"/>
              </a:rPr>
              <a:t> Франка, або </a:t>
            </a:r>
            <a:r>
              <a:rPr lang="ru-RU" b="1" dirty="0" err="1">
                <a:solidFill>
                  <a:prstClr val="black"/>
                </a:solidFill>
                <a:latin typeface="Times New Roman" panose="02020603050405020304" pitchFamily="18" charset="0"/>
                <a:cs typeface="Times New Roman" panose="02020603050405020304" pitchFamily="18" charset="0"/>
              </a:rPr>
              <a:t>перші</a:t>
            </a:r>
            <a:r>
              <a:rPr lang="ru-RU" b="1" dirty="0">
                <a:solidFill>
                  <a:prstClr val="black"/>
                </a:solidFill>
                <a:latin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cs typeface="Times New Roman" panose="02020603050405020304" pitchFamily="18" charset="0"/>
              </a:rPr>
              <a:t>українські</a:t>
            </a:r>
            <a:r>
              <a:rPr lang="ru-RU" b="1" dirty="0">
                <a:solidFill>
                  <a:prstClr val="black"/>
                </a:solidFill>
                <a:latin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cs typeface="Times New Roman" panose="02020603050405020304" pitchFamily="18" charset="0"/>
              </a:rPr>
              <a:t>фахівці</a:t>
            </a:r>
            <a:r>
              <a:rPr lang="ru-RU" b="1" dirty="0">
                <a:solidFill>
                  <a:prstClr val="black"/>
                </a:solidFill>
                <a:latin typeface="Times New Roman" panose="02020603050405020304" pitchFamily="18" charset="0"/>
                <a:cs typeface="Times New Roman" panose="02020603050405020304" pitchFamily="18" charset="0"/>
              </a:rPr>
              <a:t> з </a:t>
            </a:r>
            <a:r>
              <a:rPr lang="ru-RU" b="1" dirty="0" err="1">
                <a:solidFill>
                  <a:prstClr val="black"/>
                </a:solidFill>
                <a:latin typeface="Times New Roman" panose="02020603050405020304" pitchFamily="18" charset="0"/>
                <a:cs typeface="Times New Roman" panose="02020603050405020304" pitchFamily="18" charset="0"/>
              </a:rPr>
              <a:t>руханки</a:t>
            </a:r>
            <a:r>
              <a:rPr lang="ru-RU" b="1" dirty="0">
                <a:solidFill>
                  <a:prstClr val="black"/>
                </a:solidFill>
                <a:latin typeface="Times New Roman" panose="02020603050405020304" pitchFamily="18" charset="0"/>
                <a:cs typeface="Times New Roman" panose="02020603050405020304" pitchFamily="18" charset="0"/>
              </a:rPr>
              <a:t> та </a:t>
            </a:r>
            <a:r>
              <a:rPr lang="ru-RU" b="1" dirty="0" err="1">
                <a:solidFill>
                  <a:prstClr val="black"/>
                </a:solidFill>
                <a:latin typeface="Times New Roman" panose="02020603050405020304" pitchFamily="18" charset="0"/>
                <a:cs typeface="Times New Roman" panose="02020603050405020304" pitchFamily="18" charset="0"/>
              </a:rPr>
              <a:t>змагу</a:t>
            </a:r>
            <a:endParaRPr lang="ru-RU" b="1" dirty="0">
              <a:solidFill>
                <a:prstClr val="black"/>
              </a:solidFill>
              <a:latin typeface="Times New Roman" panose="02020603050405020304" pitchFamily="18" charset="0"/>
              <a:cs typeface="Times New Roman" panose="02020603050405020304" pitchFamily="18" charset="0"/>
            </a:endParaRPr>
          </a:p>
          <a:p>
            <a:r>
              <a:rPr lang="en-US" u="sng" dirty="0">
                <a:solidFill>
                  <a:prstClr val="black"/>
                </a:solidFill>
                <a:latin typeface="Trebuchet MS"/>
                <a:hlinkClick r:id="rId4"/>
              </a:rPr>
              <a:t>https</a:t>
            </a:r>
            <a:r>
              <a:rPr lang="ru-RU" u="sng" dirty="0">
                <a:solidFill>
                  <a:prstClr val="black"/>
                </a:solidFill>
                <a:latin typeface="Trebuchet MS"/>
                <a:hlinkClick r:id="rId4"/>
              </a:rPr>
              <a:t>://</a:t>
            </a:r>
            <a:r>
              <a:rPr lang="en-US" u="sng" dirty="0">
                <a:solidFill>
                  <a:prstClr val="black"/>
                </a:solidFill>
                <a:latin typeface="Trebuchet MS"/>
                <a:hlinkClick r:id="rId4"/>
              </a:rPr>
              <a:t>photo</a:t>
            </a:r>
            <a:r>
              <a:rPr lang="ru-RU" u="sng" dirty="0">
                <a:solidFill>
                  <a:prstClr val="black"/>
                </a:solidFill>
                <a:latin typeface="Trebuchet MS"/>
                <a:hlinkClick r:id="rId4"/>
              </a:rPr>
              <a:t>-</a:t>
            </a:r>
            <a:r>
              <a:rPr lang="en-US" u="sng" dirty="0" err="1">
                <a:solidFill>
                  <a:prstClr val="black"/>
                </a:solidFill>
                <a:latin typeface="Trebuchet MS"/>
                <a:hlinkClick r:id="rId4"/>
              </a:rPr>
              <a:t>lviv</a:t>
            </a:r>
            <a:r>
              <a:rPr lang="ru-RU" u="sng" dirty="0">
                <a:solidFill>
                  <a:prstClr val="black"/>
                </a:solidFill>
                <a:latin typeface="Trebuchet MS"/>
                <a:hlinkClick r:id="rId4"/>
              </a:rPr>
              <a:t>.</a:t>
            </a:r>
            <a:r>
              <a:rPr lang="en-US" u="sng" dirty="0">
                <a:solidFill>
                  <a:prstClr val="black"/>
                </a:solidFill>
                <a:latin typeface="Trebuchet MS"/>
                <a:hlinkClick r:id="rId4"/>
              </a:rPr>
              <a:t>in</a:t>
            </a:r>
            <a:r>
              <a:rPr lang="ru-RU" u="sng" dirty="0">
                <a:solidFill>
                  <a:prstClr val="black"/>
                </a:solidFill>
                <a:latin typeface="Trebuchet MS"/>
                <a:hlinkClick r:id="rId4"/>
              </a:rPr>
              <a:t>.</a:t>
            </a:r>
            <a:r>
              <a:rPr lang="en-US" u="sng" dirty="0">
                <a:solidFill>
                  <a:prstClr val="black"/>
                </a:solidFill>
                <a:latin typeface="Trebuchet MS"/>
                <a:hlinkClick r:id="rId4"/>
              </a:rPr>
              <a:t>ua</a:t>
            </a:r>
            <a:r>
              <a:rPr lang="ru-RU" u="sng" dirty="0">
                <a:solidFill>
                  <a:prstClr val="black"/>
                </a:solidFill>
                <a:latin typeface="Trebuchet MS"/>
                <a:hlinkClick r:id="rId4"/>
              </a:rPr>
              <a:t>/</a:t>
            </a:r>
            <a:r>
              <a:rPr lang="en-US" u="sng" dirty="0" err="1">
                <a:solidFill>
                  <a:prstClr val="black"/>
                </a:solidFill>
                <a:latin typeface="Trebuchet MS"/>
                <a:hlinkClick r:id="rId4"/>
              </a:rPr>
              <a:t>syny</a:t>
            </a:r>
            <a:r>
              <a:rPr lang="ru-RU" u="sng" dirty="0">
                <a:solidFill>
                  <a:prstClr val="black"/>
                </a:solidFill>
                <a:latin typeface="Trebuchet MS"/>
                <a:hlinkClick r:id="rId4"/>
              </a:rPr>
              <a:t>-</a:t>
            </a:r>
            <a:r>
              <a:rPr lang="en-US" u="sng" dirty="0" err="1">
                <a:solidFill>
                  <a:prstClr val="black"/>
                </a:solidFill>
                <a:latin typeface="Trebuchet MS"/>
                <a:hlinkClick r:id="rId4"/>
              </a:rPr>
              <a:t>ivana</a:t>
            </a:r>
            <a:r>
              <a:rPr lang="ru-RU" u="sng" dirty="0">
                <a:solidFill>
                  <a:prstClr val="black"/>
                </a:solidFill>
                <a:latin typeface="Trebuchet MS"/>
                <a:hlinkClick r:id="rId4"/>
              </a:rPr>
              <a:t>-</a:t>
            </a:r>
            <a:r>
              <a:rPr lang="en-US" u="sng" dirty="0" err="1">
                <a:solidFill>
                  <a:prstClr val="black"/>
                </a:solidFill>
                <a:latin typeface="Trebuchet MS"/>
                <a:hlinkClick r:id="rId4"/>
              </a:rPr>
              <a:t>franka</a:t>
            </a:r>
            <a:r>
              <a:rPr lang="ru-RU" u="sng" dirty="0">
                <a:solidFill>
                  <a:prstClr val="black"/>
                </a:solidFill>
                <a:latin typeface="Trebuchet MS"/>
                <a:hlinkClick r:id="rId4"/>
              </a:rPr>
              <a:t>-</a:t>
            </a:r>
            <a:r>
              <a:rPr lang="en-US" u="sng" dirty="0">
                <a:solidFill>
                  <a:prstClr val="black"/>
                </a:solidFill>
                <a:latin typeface="Trebuchet MS"/>
                <a:hlinkClick r:id="rId4"/>
              </a:rPr>
              <a:t>abo</a:t>
            </a:r>
            <a:r>
              <a:rPr lang="ru-RU" u="sng" dirty="0">
                <a:solidFill>
                  <a:prstClr val="black"/>
                </a:solidFill>
                <a:latin typeface="Trebuchet MS"/>
                <a:hlinkClick r:id="rId4"/>
              </a:rPr>
              <a:t>-</a:t>
            </a:r>
            <a:r>
              <a:rPr lang="en-US" u="sng" dirty="0" err="1">
                <a:solidFill>
                  <a:prstClr val="black"/>
                </a:solidFill>
                <a:latin typeface="Trebuchet MS"/>
                <a:hlinkClick r:id="rId4"/>
              </a:rPr>
              <a:t>pershi</a:t>
            </a:r>
            <a:r>
              <a:rPr lang="ru-RU" u="sng" dirty="0">
                <a:solidFill>
                  <a:prstClr val="black"/>
                </a:solidFill>
                <a:latin typeface="Trebuchet MS"/>
                <a:hlinkClick r:id="rId4"/>
              </a:rPr>
              <a:t>-</a:t>
            </a:r>
            <a:r>
              <a:rPr lang="en-US" u="sng" dirty="0" err="1">
                <a:solidFill>
                  <a:prstClr val="black"/>
                </a:solidFill>
                <a:latin typeface="Trebuchet MS"/>
                <a:hlinkClick r:id="rId4"/>
              </a:rPr>
              <a:t>ukrajinski</a:t>
            </a:r>
            <a:r>
              <a:rPr lang="ru-RU" u="sng" dirty="0">
                <a:solidFill>
                  <a:prstClr val="black"/>
                </a:solidFill>
                <a:latin typeface="Trebuchet MS"/>
                <a:hlinkClick r:id="rId4"/>
              </a:rPr>
              <a:t>-</a:t>
            </a:r>
            <a:r>
              <a:rPr lang="en-US" u="sng" dirty="0" err="1">
                <a:solidFill>
                  <a:prstClr val="black"/>
                </a:solidFill>
                <a:latin typeface="Trebuchet MS"/>
                <a:hlinkClick r:id="rId4"/>
              </a:rPr>
              <a:t>fahivtsi</a:t>
            </a:r>
            <a:r>
              <a:rPr lang="ru-RU" u="sng" dirty="0">
                <a:solidFill>
                  <a:prstClr val="black"/>
                </a:solidFill>
                <a:latin typeface="Trebuchet MS"/>
                <a:hlinkClick r:id="rId4"/>
              </a:rPr>
              <a:t>-</a:t>
            </a:r>
            <a:r>
              <a:rPr lang="en-US" u="sng" dirty="0">
                <a:solidFill>
                  <a:prstClr val="black"/>
                </a:solidFill>
                <a:latin typeface="Trebuchet MS"/>
                <a:hlinkClick r:id="rId4"/>
              </a:rPr>
              <a:t>z</a:t>
            </a:r>
            <a:r>
              <a:rPr lang="ru-RU" u="sng" dirty="0">
                <a:solidFill>
                  <a:prstClr val="black"/>
                </a:solidFill>
                <a:latin typeface="Trebuchet MS"/>
                <a:hlinkClick r:id="rId4"/>
              </a:rPr>
              <a:t>-</a:t>
            </a:r>
            <a:r>
              <a:rPr lang="en-US" u="sng" dirty="0" err="1">
                <a:solidFill>
                  <a:prstClr val="black"/>
                </a:solidFill>
                <a:latin typeface="Trebuchet MS"/>
                <a:hlinkClick r:id="rId4"/>
              </a:rPr>
              <a:t>ruhanky</a:t>
            </a:r>
            <a:r>
              <a:rPr lang="ru-RU" u="sng" dirty="0">
                <a:solidFill>
                  <a:prstClr val="black"/>
                </a:solidFill>
                <a:latin typeface="Trebuchet MS"/>
                <a:hlinkClick r:id="rId4"/>
              </a:rPr>
              <a:t>-</a:t>
            </a:r>
            <a:r>
              <a:rPr lang="en-US" u="sng" dirty="0">
                <a:solidFill>
                  <a:prstClr val="black"/>
                </a:solidFill>
                <a:latin typeface="Trebuchet MS"/>
                <a:hlinkClick r:id="rId4"/>
              </a:rPr>
              <a:t>ta</a:t>
            </a:r>
            <a:r>
              <a:rPr lang="ru-RU" u="sng" dirty="0">
                <a:solidFill>
                  <a:prstClr val="black"/>
                </a:solidFill>
                <a:latin typeface="Trebuchet MS"/>
                <a:hlinkClick r:id="rId4"/>
              </a:rPr>
              <a:t>-</a:t>
            </a:r>
            <a:r>
              <a:rPr lang="en-US" u="sng" dirty="0" err="1">
                <a:solidFill>
                  <a:prstClr val="black"/>
                </a:solidFill>
                <a:latin typeface="Trebuchet MS"/>
                <a:hlinkClick r:id="rId4"/>
              </a:rPr>
              <a:t>zmahu</a:t>
            </a:r>
            <a:r>
              <a:rPr lang="ru-RU" u="sng" dirty="0">
                <a:solidFill>
                  <a:prstClr val="black"/>
                </a:solidFill>
                <a:latin typeface="Trebuchet MS"/>
                <a:hlinkClick r:id="rId4"/>
              </a:rPr>
              <a:t>/</a:t>
            </a:r>
            <a:endParaRPr lang="ru-RU" b="1" dirty="0">
              <a:solidFill>
                <a:prstClr val="black"/>
              </a:solidFill>
              <a:latin typeface="Times New Roman" panose="02020603050405020304" pitchFamily="18" charset="0"/>
              <a:cs typeface="Times New Roman" panose="02020603050405020304" pitchFamily="18" charset="0"/>
            </a:endParaRPr>
          </a:p>
          <a:p>
            <a:r>
              <a:rPr lang="en-US" b="1" dirty="0">
                <a:solidFill>
                  <a:prstClr val="black"/>
                </a:solidFill>
                <a:latin typeface="Times New Roman" panose="02020603050405020304" pitchFamily="18" charset="0"/>
                <a:cs typeface="Times New Roman" panose="02020603050405020304" pitchFamily="18" charset="0"/>
              </a:rPr>
              <a:t> </a:t>
            </a:r>
            <a:endParaRPr lang="ru-RU" b="1" dirty="0">
              <a:solidFill>
                <a:prstClr val="black"/>
              </a:solidFill>
              <a:latin typeface="Times New Roman" panose="02020603050405020304" pitchFamily="18" charset="0"/>
              <a:cs typeface="Times New Roman" panose="02020603050405020304" pitchFamily="18" charset="0"/>
            </a:endParaRPr>
          </a:p>
          <a:p>
            <a:r>
              <a:rPr lang="en-US" b="1" dirty="0">
                <a:solidFill>
                  <a:prstClr val="black"/>
                </a:solidFill>
                <a:latin typeface="Times New Roman" panose="02020603050405020304" pitchFamily="18" charset="0"/>
                <a:cs typeface="Times New Roman" panose="02020603050405020304" pitchFamily="18" charset="0"/>
              </a:rPr>
              <a:t> </a:t>
            </a:r>
            <a:r>
              <a:rPr lang="uk-UA" b="1" dirty="0">
                <a:solidFill>
                  <a:prstClr val="black"/>
                </a:solidFill>
                <a:latin typeface="Times New Roman" panose="02020603050405020304" pitchFamily="18" charset="0"/>
                <a:cs typeface="Times New Roman" panose="02020603050405020304" pitchFamily="18" charset="0"/>
              </a:rPr>
              <a:t>Е.С. </a:t>
            </a:r>
            <a:r>
              <a:rPr lang="uk-UA" b="1" dirty="0" err="1">
                <a:solidFill>
                  <a:prstClr val="black"/>
                </a:solidFill>
                <a:latin typeface="Times New Roman" panose="02020603050405020304" pitchFamily="18" charset="0"/>
                <a:cs typeface="Times New Roman" panose="02020603050405020304" pitchFamily="18" charset="0"/>
              </a:rPr>
              <a:t>Вільчковський</a:t>
            </a:r>
            <a:r>
              <a:rPr lang="uk-UA" b="1" dirty="0">
                <a:solidFill>
                  <a:prstClr val="black"/>
                </a:solidFill>
                <a:latin typeface="Times New Roman" panose="02020603050405020304" pitchFamily="18" charset="0"/>
                <a:cs typeface="Times New Roman" panose="02020603050405020304" pitchFamily="18" charset="0"/>
              </a:rPr>
              <a:t>   Теорія і методика фізичного виховання </a:t>
            </a:r>
            <a:endParaRPr lang="ru-RU" b="1" dirty="0">
              <a:solidFill>
                <a:prstClr val="black"/>
              </a:solidFill>
              <a:latin typeface="Times New Roman" panose="02020603050405020304" pitchFamily="18" charset="0"/>
              <a:cs typeface="Times New Roman" panose="02020603050405020304" pitchFamily="18" charset="0"/>
            </a:endParaRPr>
          </a:p>
          <a:p>
            <a:r>
              <a:rPr lang="en-US" u="sng" dirty="0">
                <a:solidFill>
                  <a:prstClr val="black"/>
                </a:solidFill>
                <a:latin typeface="Trebuchet MS"/>
                <a:hlinkClick r:id="rId5"/>
              </a:rPr>
              <a:t>http://document.kdu.edu.ua/info_zab/014_312.pdf</a:t>
            </a:r>
            <a:r>
              <a:rPr lang="en-US" dirty="0">
                <a:solidFill>
                  <a:prstClr val="black"/>
                </a:solidFill>
                <a:latin typeface="Trebuchet MS"/>
              </a:rPr>
              <a:t> </a:t>
            </a:r>
            <a:endParaRPr lang="ru-RU" dirty="0">
              <a:solidFill>
                <a:prstClr val="black"/>
              </a:solidFill>
              <a:latin typeface="Trebuchet MS"/>
            </a:endParaRPr>
          </a:p>
          <a:p>
            <a:r>
              <a:rPr lang="uk-UA" dirty="0">
                <a:solidFill>
                  <a:prstClr val="black"/>
                </a:solidFill>
                <a:latin typeface="Trebuchet MS"/>
              </a:rPr>
              <a:t> </a:t>
            </a:r>
            <a:endParaRPr lang="ru-RU" dirty="0">
              <a:solidFill>
                <a:prstClr val="black"/>
              </a:solidFill>
              <a:latin typeface="Trebuchet MS"/>
            </a:endParaRPr>
          </a:p>
          <a:p>
            <a:r>
              <a:rPr lang="ru-RU" b="1" dirty="0">
                <a:solidFill>
                  <a:prstClr val="black"/>
                </a:solidFill>
                <a:latin typeface="Times New Roman" panose="02020603050405020304" pitchFamily="18" charset="0"/>
                <a:cs typeface="Times New Roman" panose="02020603050405020304" pitchFamily="18" charset="0"/>
              </a:rPr>
              <a:t>МОН затвердило </a:t>
            </a:r>
            <a:r>
              <a:rPr lang="ru-RU" b="1" dirty="0" err="1">
                <a:solidFill>
                  <a:prstClr val="black"/>
                </a:solidFill>
                <a:latin typeface="Times New Roman" panose="02020603050405020304" pitchFamily="18" charset="0"/>
                <a:cs typeface="Times New Roman" panose="02020603050405020304" pitchFamily="18" charset="0"/>
              </a:rPr>
              <a:t>нову</a:t>
            </a:r>
            <a:r>
              <a:rPr lang="ru-RU" b="1" dirty="0">
                <a:solidFill>
                  <a:prstClr val="black"/>
                </a:solidFill>
                <a:latin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cs typeface="Times New Roman" panose="02020603050405020304" pitchFamily="18" charset="0"/>
              </a:rPr>
              <a:t>концепцію</a:t>
            </a:r>
            <a:r>
              <a:rPr lang="ru-RU" b="1" dirty="0">
                <a:solidFill>
                  <a:prstClr val="black"/>
                </a:solidFill>
                <a:latin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cs typeface="Times New Roman" panose="02020603050405020304" pitchFamily="18" charset="0"/>
              </a:rPr>
              <a:t>патріотичного</a:t>
            </a:r>
            <a:r>
              <a:rPr lang="ru-RU" b="1" dirty="0">
                <a:solidFill>
                  <a:prstClr val="black"/>
                </a:solidFill>
                <a:latin typeface="Times New Roman" panose="02020603050405020304" pitchFamily="18" charset="0"/>
                <a:cs typeface="Times New Roman" panose="02020603050405020304" pitchFamily="18" charset="0"/>
              </a:rPr>
              <a:t> виховання</a:t>
            </a:r>
            <a:endParaRPr lang="ru-RU" dirty="0">
              <a:solidFill>
                <a:prstClr val="black"/>
              </a:solidFill>
              <a:latin typeface="Times New Roman" panose="02020603050405020304" pitchFamily="18" charset="0"/>
              <a:cs typeface="Times New Roman" panose="02020603050405020304" pitchFamily="18" charset="0"/>
            </a:endParaRPr>
          </a:p>
          <a:p>
            <a:r>
              <a:rPr lang="ru-RU" dirty="0">
                <a:solidFill>
                  <a:prstClr val="black"/>
                </a:solidFill>
                <a:latin typeface="Trebuchet MS"/>
              </a:rPr>
              <a:t> </a:t>
            </a:r>
            <a:r>
              <a:rPr lang="uk-UA" u="sng" dirty="0">
                <a:solidFill>
                  <a:prstClr val="black"/>
                </a:solidFill>
                <a:latin typeface="Trebuchet MS"/>
                <a:hlinkClick r:id="rId6"/>
              </a:rPr>
              <a:t>https://nus.org.ua/news/mon-zatverdylo-novu-kontseptsiyu-patriotychnogo-vyhovannya/</a:t>
            </a:r>
            <a:r>
              <a:rPr lang="uk-UA" dirty="0">
                <a:solidFill>
                  <a:prstClr val="black"/>
                </a:solidFill>
                <a:latin typeface="Trebuchet MS"/>
              </a:rPr>
              <a:t> </a:t>
            </a:r>
            <a:endParaRPr lang="ru-RU" dirty="0">
              <a:solidFill>
                <a:prstClr val="black"/>
              </a:solidFill>
              <a:latin typeface="Trebuchet MS"/>
            </a:endParaRPr>
          </a:p>
          <a:p>
            <a:r>
              <a:rPr lang="uk-UA" dirty="0">
                <a:solidFill>
                  <a:prstClr val="black"/>
                </a:solidFill>
                <a:latin typeface="Trebuchet MS"/>
              </a:rPr>
              <a:t> </a:t>
            </a:r>
            <a:endParaRPr lang="ru-RU" dirty="0">
              <a:solidFill>
                <a:prstClr val="black"/>
              </a:solidFill>
              <a:latin typeface="Trebuchet MS"/>
            </a:endParaRPr>
          </a:p>
          <a:p>
            <a:r>
              <a:rPr lang="ru-RU" b="1" dirty="0" err="1">
                <a:solidFill>
                  <a:prstClr val="black"/>
                </a:solidFill>
                <a:latin typeface="Times New Roman" panose="02020603050405020304" pitchFamily="18" charset="0"/>
                <a:cs typeface="Times New Roman" panose="02020603050405020304" pitchFamily="18" charset="0"/>
              </a:rPr>
              <a:t>Щодо</a:t>
            </a:r>
            <a:r>
              <a:rPr lang="ru-RU" b="1" dirty="0">
                <a:solidFill>
                  <a:prstClr val="black"/>
                </a:solidFill>
                <a:latin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cs typeface="Times New Roman" panose="02020603050405020304" pitchFamily="18" charset="0"/>
              </a:rPr>
              <a:t>організації</a:t>
            </a:r>
            <a:r>
              <a:rPr lang="ru-RU" b="1" dirty="0">
                <a:solidFill>
                  <a:prstClr val="black"/>
                </a:solidFill>
                <a:latin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cs typeface="Times New Roman" panose="02020603050405020304" pitchFamily="18" charset="0"/>
              </a:rPr>
              <a:t>фізкультурно-оздоровчої</a:t>
            </a:r>
            <a:r>
              <a:rPr lang="ru-RU" b="1" dirty="0">
                <a:solidFill>
                  <a:prstClr val="black"/>
                </a:solidFill>
                <a:latin typeface="Times New Roman" panose="02020603050405020304" pitchFamily="18" charset="0"/>
                <a:cs typeface="Times New Roman" panose="02020603050405020304" pitchFamily="18" charset="0"/>
              </a:rPr>
              <a:t> роботи у дошкільних навчальних закладах</a:t>
            </a:r>
          </a:p>
          <a:p>
            <a:r>
              <a:rPr lang="ru-RU" b="1" i="1" dirty="0">
                <a:solidFill>
                  <a:prstClr val="black"/>
                </a:solidFill>
                <a:latin typeface="Trebuchet MS"/>
              </a:rPr>
              <a:t>Лист МОН № 1/9-456 від  02.09.2016 року  </a:t>
            </a:r>
            <a:endParaRPr lang="ru-RU" dirty="0">
              <a:solidFill>
                <a:prstClr val="black"/>
              </a:solidFill>
              <a:latin typeface="Trebuchet MS"/>
            </a:endParaRPr>
          </a:p>
          <a:p>
            <a:r>
              <a:rPr lang="ru-RU" u="sng" dirty="0">
                <a:solidFill>
                  <a:prstClr val="black"/>
                </a:solidFill>
                <a:latin typeface="Trebuchet MS"/>
                <a:hlinkClick r:id="rId7"/>
              </a:rPr>
              <a:t>https</a:t>
            </a:r>
            <a:r>
              <a:rPr lang="uk-UA" u="sng" dirty="0">
                <a:solidFill>
                  <a:prstClr val="black"/>
                </a:solidFill>
                <a:latin typeface="Trebuchet MS"/>
                <a:hlinkClick r:id="rId7"/>
              </a:rPr>
              <a:t>://</a:t>
            </a:r>
            <a:r>
              <a:rPr lang="ru-RU" u="sng" dirty="0" err="1">
                <a:solidFill>
                  <a:prstClr val="black"/>
                </a:solidFill>
                <a:latin typeface="Trebuchet MS"/>
                <a:hlinkClick r:id="rId7"/>
              </a:rPr>
              <a:t>osvita</a:t>
            </a:r>
            <a:r>
              <a:rPr lang="uk-UA" u="sng" dirty="0">
                <a:solidFill>
                  <a:prstClr val="black"/>
                </a:solidFill>
                <a:latin typeface="Trebuchet MS"/>
                <a:hlinkClick r:id="rId7"/>
              </a:rPr>
              <a:t>.</a:t>
            </a:r>
            <a:r>
              <a:rPr lang="ru-RU" u="sng" dirty="0">
                <a:solidFill>
                  <a:prstClr val="black"/>
                </a:solidFill>
                <a:latin typeface="Trebuchet MS"/>
                <a:hlinkClick r:id="rId7"/>
              </a:rPr>
              <a:t>ua</a:t>
            </a:r>
            <a:r>
              <a:rPr lang="uk-UA" u="sng" dirty="0">
                <a:solidFill>
                  <a:prstClr val="black"/>
                </a:solidFill>
                <a:latin typeface="Trebuchet MS"/>
                <a:hlinkClick r:id="rId7"/>
              </a:rPr>
              <a:t>/</a:t>
            </a:r>
            <a:r>
              <a:rPr lang="ru-RU" u="sng" dirty="0" err="1">
                <a:solidFill>
                  <a:prstClr val="black"/>
                </a:solidFill>
                <a:latin typeface="Trebuchet MS"/>
                <a:hlinkClick r:id="rId7"/>
              </a:rPr>
              <a:t>legislation</a:t>
            </a:r>
            <a:r>
              <a:rPr lang="uk-UA" u="sng" dirty="0">
                <a:solidFill>
                  <a:prstClr val="black"/>
                </a:solidFill>
                <a:latin typeface="Trebuchet MS"/>
                <a:hlinkClick r:id="rId7"/>
              </a:rPr>
              <a:t>/</a:t>
            </a:r>
            <a:r>
              <a:rPr lang="ru-RU" u="sng" dirty="0" err="1">
                <a:solidFill>
                  <a:prstClr val="black"/>
                </a:solidFill>
                <a:latin typeface="Trebuchet MS"/>
                <a:hlinkClick r:id="rId7"/>
              </a:rPr>
              <a:t>doshkilna</a:t>
            </a:r>
            <a:r>
              <a:rPr lang="uk-UA" u="sng" dirty="0">
                <a:solidFill>
                  <a:prstClr val="black"/>
                </a:solidFill>
                <a:latin typeface="Trebuchet MS"/>
                <a:hlinkClick r:id="rId7"/>
              </a:rPr>
              <a:t>-</a:t>
            </a:r>
            <a:r>
              <a:rPr lang="ru-RU" u="sng" dirty="0" err="1">
                <a:solidFill>
                  <a:prstClr val="black"/>
                </a:solidFill>
                <a:latin typeface="Trebuchet MS"/>
                <a:hlinkClick r:id="rId7"/>
              </a:rPr>
              <a:t>osvita</a:t>
            </a:r>
            <a:r>
              <a:rPr lang="uk-UA" u="sng" dirty="0">
                <a:solidFill>
                  <a:prstClr val="black"/>
                </a:solidFill>
                <a:latin typeface="Trebuchet MS"/>
                <a:hlinkClick r:id="rId7"/>
              </a:rPr>
              <a:t>/52237/</a:t>
            </a:r>
            <a:r>
              <a:rPr lang="uk-UA" dirty="0">
                <a:solidFill>
                  <a:prstClr val="black"/>
                </a:solidFill>
                <a:latin typeface="Trebuchet MS"/>
              </a:rPr>
              <a:t> </a:t>
            </a:r>
            <a:endParaRPr lang="ru-RU" sz="3600" dirty="0">
              <a:ln w="0"/>
              <a:solidFill>
                <a:srgbClr val="0033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8792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19536" y="404664"/>
            <a:ext cx="8521008" cy="3816424"/>
          </a:xfrm>
        </p:spPr>
        <p:txBody>
          <a:bodyPr>
            <a:normAutofit/>
          </a:bodyPr>
          <a:lstStyle/>
          <a:p>
            <a:pPr marL="0" indent="0" algn="ctr">
              <a:buNone/>
            </a:pPr>
            <a:r>
              <a:rPr lang="uk-UA" sz="6600" dirty="0">
                <a:solidFill>
                  <a:schemeClr val="accent4">
                    <a:lumMod val="50000"/>
                  </a:schemeClr>
                </a:solidFill>
                <a:latin typeface="Times New Roman" pitchFamily="18" charset="0"/>
                <a:cs typeface="Times New Roman" pitchFamily="18" charset="0"/>
              </a:rPr>
              <a:t>За співпрацю, увагу та вашу підтримку!</a:t>
            </a:r>
            <a:br>
              <a:rPr lang="uk-UA" sz="6600" dirty="0">
                <a:solidFill>
                  <a:schemeClr val="accent4">
                    <a:lumMod val="50000"/>
                  </a:schemeClr>
                </a:solidFill>
                <a:latin typeface="Times New Roman" pitchFamily="18" charset="0"/>
                <a:cs typeface="Times New Roman" pitchFamily="18" charset="0"/>
              </a:rPr>
            </a:br>
            <a:endParaRPr lang="ru-RU" sz="6600" dirty="0">
              <a:solidFill>
                <a:schemeClr val="accent4">
                  <a:lumMod val="50000"/>
                </a:schemeClr>
              </a:solidFill>
              <a:latin typeface="Times New Roman" pitchFamily="18" charset="0"/>
              <a:cs typeface="Times New Roman" pitchFamily="18" charset="0"/>
            </a:endParaRPr>
          </a:p>
        </p:txBody>
      </p:sp>
      <p:pic>
        <p:nvPicPr>
          <p:cNvPr id="3" name="Рисунок 2"/>
          <p:cNvPicPr>
            <a:picLocks noChangeAspect="1"/>
          </p:cNvPicPr>
          <p:nvPr/>
        </p:nvPicPr>
        <p:blipFill>
          <a:blip r:embed="rId2"/>
          <a:stretch>
            <a:fillRect/>
          </a:stretch>
        </p:blipFill>
        <p:spPr>
          <a:xfrm>
            <a:off x="2567608" y="3212976"/>
            <a:ext cx="6990476" cy="29142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6996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63552" y="548681"/>
            <a:ext cx="7920880" cy="3323987"/>
          </a:xfrm>
          <a:prstGeom prst="rect">
            <a:avLst/>
          </a:prstGeom>
        </p:spPr>
        <p:txBody>
          <a:bodyPr wrap="square">
            <a:spAutoFit/>
          </a:bodyPr>
          <a:lstStyle/>
          <a:p>
            <a:pPr algn="just">
              <a:lnSpc>
                <a:spcPct val="150000"/>
              </a:lnSpc>
            </a:pPr>
            <a:r>
              <a:rPr lang="uk-UA" sz="2000" b="1" i="1" dirty="0">
                <a:solidFill>
                  <a:srgbClr val="010101"/>
                </a:solidFill>
                <a:latin typeface="Times New Roman" panose="02020603050405020304" pitchFamily="18" charset="0"/>
                <a:ea typeface="Times New Roman" panose="02020603050405020304" pitchFamily="18" charset="0"/>
                <a:cs typeface="Times New Roman" panose="02020603050405020304" pitchFamily="18" charset="0"/>
              </a:rPr>
              <a:t>Міністерство освіти і науки затвердило Заходи щодо реалізації Концепції національно-патріотичного виховання в системі освіти України до 2025 року.</a:t>
            </a:r>
            <a:endParaRPr lang="ru-RU"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uk-UA" sz="2000" b="1"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Про це йдеться в </a:t>
            </a:r>
            <a:r>
              <a:rPr lang="uk-UA"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hlinkClick r:id="rId2"/>
              </a:rPr>
              <a:t>наказі МОН від 06.06.2022 №527</a:t>
            </a:r>
            <a:r>
              <a:rPr lang="uk-UA"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1875"/>
              </a:spcAft>
            </a:pPr>
            <a:r>
              <a:rPr lang="uk-UA" sz="2000" b="1"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Серед основних складових національно-патріотичного виховання в концепції виокремлені </a:t>
            </a:r>
            <a:r>
              <a:rPr lang="uk-UA" sz="2000" b="1" dirty="0" err="1">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громадянсько</a:t>
            </a:r>
            <a:r>
              <a:rPr lang="uk-UA" sz="2000" b="1" dirty="0">
                <a:solidFill>
                  <a:srgbClr val="141414"/>
                </a:solidFill>
                <a:latin typeface="Times New Roman" panose="02020603050405020304" pitchFamily="18" charset="0"/>
                <a:ea typeface="Times New Roman" panose="02020603050405020304" pitchFamily="18" charset="0"/>
                <a:cs typeface="Times New Roman" panose="02020603050405020304" pitchFamily="18" charset="0"/>
              </a:rPr>
              <a:t>-патріотичне, духовно-моральне, військово-патріотичне та екологічне виховання.</a:t>
            </a:r>
            <a:endParaRPr lang="ru-RU"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4799856" y="4509121"/>
            <a:ext cx="3314700" cy="1381125"/>
          </a:xfrm>
          <a:prstGeom prst="rect">
            <a:avLst/>
          </a:prstGeom>
        </p:spPr>
      </p:pic>
    </p:spTree>
    <p:extLst>
      <p:ext uri="{BB962C8B-B14F-4D97-AF65-F5344CB8AC3E}">
        <p14:creationId xmlns:p14="http://schemas.microsoft.com/office/powerpoint/2010/main" val="3103731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03512" y="476672"/>
            <a:ext cx="8568952" cy="4747966"/>
          </a:xfrm>
          <a:prstGeom prst="rect">
            <a:avLst/>
          </a:prstGeom>
          <a:solidFill>
            <a:schemeClr val="accent1">
              <a:lumMod val="60000"/>
              <a:lumOff val="40000"/>
            </a:schemeClr>
          </a:solidFill>
          <a:ln>
            <a:solidFill>
              <a:schemeClr val="accent1">
                <a:lumMod val="50000"/>
              </a:schemeClr>
            </a:solidFill>
          </a:ln>
        </p:spPr>
        <p:txBody>
          <a:bodyPr wrap="square">
            <a:spAutoFit/>
          </a:bodyPr>
          <a:lstStyle/>
          <a:p>
            <a:pPr>
              <a:lnSpc>
                <a:spcPct val="115000"/>
              </a:lnSpc>
              <a:spcAft>
                <a:spcPts val="1875"/>
              </a:spcAft>
            </a:pPr>
            <a:r>
              <a:rPr lang="uk-UA" sz="25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Мета національно-патріотичного виховання: </a:t>
            </a:r>
          </a:p>
          <a:p>
            <a:pPr marL="285750" indent="-285750">
              <a:lnSpc>
                <a:spcPct val="115000"/>
              </a:lnSpc>
              <a:spcAft>
                <a:spcPts val="1875"/>
              </a:spcAft>
              <a:buFont typeface="Wingdings" panose="05000000000000000000" pitchFamily="2" charset="2"/>
              <a:buChar char="§"/>
            </a:pPr>
            <a:r>
              <a:rPr lang="uk-UA"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становлення самодостатнього громадянина-патріота України, гуманіста і демократа, готового до виконання громадянських і конституційних обов’язків, до успадкування духовних і культурних надбань українського народу</a:t>
            </a:r>
          </a:p>
          <a:p>
            <a:pPr marL="285750" indent="-285750">
              <a:lnSpc>
                <a:spcPct val="115000"/>
              </a:lnSpc>
              <a:spcAft>
                <a:spcPts val="1875"/>
              </a:spcAft>
              <a:buFont typeface="Wingdings" panose="05000000000000000000" pitchFamily="2" charset="2"/>
              <a:buChar char="§"/>
            </a:pPr>
            <a:r>
              <a:rPr lang="uk-UA"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досягнення високої культури взаємин </a:t>
            </a:r>
          </a:p>
          <a:p>
            <a:pPr marL="285750" indent="-285750">
              <a:lnSpc>
                <a:spcPct val="115000"/>
              </a:lnSpc>
              <a:spcAft>
                <a:spcPts val="1875"/>
              </a:spcAft>
              <a:buFont typeface="Wingdings" panose="05000000000000000000" pitchFamily="2" charset="2"/>
              <a:buChar char="§"/>
            </a:pPr>
            <a:r>
              <a:rPr lang="uk-UA"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формування активної громадянської позиції</a:t>
            </a:r>
          </a:p>
          <a:p>
            <a:pPr marL="285750" indent="-285750">
              <a:lnSpc>
                <a:spcPct val="115000"/>
              </a:lnSpc>
              <a:spcAft>
                <a:spcPts val="1875"/>
              </a:spcAft>
              <a:buFont typeface="Wingdings" panose="05000000000000000000" pitchFamily="2" charset="2"/>
              <a:buChar char="§"/>
            </a:pPr>
            <a:r>
              <a:rPr lang="uk-UA" sz="2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утвердження національної ідентичності громадян на основі духовно-моральних цінностей Українського народу, національної самобутності.</a:t>
            </a:r>
            <a:endParaRPr lang="ru-RU" sz="2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021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19536" y="188641"/>
            <a:ext cx="8352928" cy="4470647"/>
          </a:xfrm>
          <a:prstGeom prst="rect">
            <a:avLst/>
          </a:prstGeom>
        </p:spPr>
        <p:txBody>
          <a:bodyPr wrap="square">
            <a:spAutoFit/>
          </a:bodyPr>
          <a:lstStyle/>
          <a:p>
            <a:pPr algn="ctr">
              <a:lnSpc>
                <a:spcPct val="107000"/>
              </a:lnSpc>
              <a:spcAft>
                <a:spcPts val="1875"/>
              </a:spcAft>
            </a:pPr>
            <a:r>
              <a:rPr lang="uk-UA" sz="2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У документі докладно прописані заходи до 2025 року :</a:t>
            </a:r>
            <a:endParaRPr lang="ru-RU" sz="2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50000"/>
              </a:lnSpc>
              <a:buSzPts val="1000"/>
              <a:buFont typeface="Symbol" panose="05050102010706020507" pitchFamily="18" charset="2"/>
              <a:buChar char=""/>
              <a:tabLst>
                <a:tab pos="457200" algn="l"/>
              </a:tabLst>
            </a:pPr>
            <a:r>
              <a:rPr lang="uk-UA" b="1" dirty="0">
                <a:solidFill>
                  <a:srgbClr val="010101"/>
                </a:solidFill>
                <a:latin typeface="Times New Roman" panose="02020603050405020304" pitchFamily="18" charset="0"/>
                <a:ea typeface="Times New Roman" panose="02020603050405020304" pitchFamily="18" charset="0"/>
                <a:cs typeface="Times New Roman" panose="02020603050405020304" pitchFamily="18" charset="0"/>
              </a:rPr>
              <a:t>удосконалення нормативно-правової бази щодо національно-патріотичного виховання (зокрема, розроблення </a:t>
            </a:r>
            <a:r>
              <a:rPr lang="uk-UA" b="1" dirty="0" err="1">
                <a:solidFill>
                  <a:srgbClr val="010101"/>
                </a:solidFill>
                <a:latin typeface="Times New Roman" panose="02020603050405020304" pitchFamily="18" charset="0"/>
                <a:ea typeface="Times New Roman" panose="02020603050405020304" pitchFamily="18" charset="0"/>
                <a:cs typeface="Times New Roman" panose="02020603050405020304" pitchFamily="18" charset="0"/>
              </a:rPr>
              <a:t>законопроєкту</a:t>
            </a:r>
            <a:endParaRPr lang="uk-UA" b="1" dirty="0">
              <a:solidFill>
                <a:srgbClr val="010101"/>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50000"/>
              </a:lnSpc>
              <a:buSzPts val="1000"/>
              <a:buFont typeface="Symbol" panose="05050102010706020507" pitchFamily="18" charset="2"/>
              <a:buChar char=""/>
              <a:tabLst>
                <a:tab pos="457200" algn="l"/>
              </a:tabLst>
            </a:pPr>
            <a:r>
              <a:rPr lang="uk-UA" b="1" dirty="0">
                <a:solidFill>
                  <a:srgbClr val="010101"/>
                </a:solidFill>
                <a:latin typeface="Times New Roman" panose="02020603050405020304" pitchFamily="18" charset="0"/>
                <a:ea typeface="Times New Roman" panose="02020603050405020304" pitchFamily="18" charset="0"/>
                <a:cs typeface="Times New Roman" panose="02020603050405020304" pitchFamily="18" charset="0"/>
              </a:rPr>
              <a:t> “Про національно-патріотичне виховання”);</a:t>
            </a:r>
            <a:endPar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50000"/>
              </a:lnSpc>
              <a:buSzPts val="1000"/>
              <a:buFont typeface="Symbol" panose="05050102010706020507" pitchFamily="18" charset="2"/>
              <a:buChar char=""/>
              <a:tabLst>
                <a:tab pos="457200" algn="l"/>
              </a:tabLst>
            </a:pPr>
            <a:r>
              <a:rPr lang="uk-UA" b="1" dirty="0">
                <a:solidFill>
                  <a:srgbClr val="010101"/>
                </a:solidFill>
                <a:latin typeface="Times New Roman" panose="02020603050405020304" pitchFamily="18" charset="0"/>
                <a:ea typeface="Times New Roman" panose="02020603050405020304" pitchFamily="18" charset="0"/>
                <a:cs typeface="Times New Roman" panose="02020603050405020304" pitchFamily="18" charset="0"/>
              </a:rPr>
              <a:t>створення соціально-педагогічних умов для реалізації національно-патріотичного виховання;</a:t>
            </a:r>
            <a:endPar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50000"/>
              </a:lnSpc>
              <a:buSzPts val="1000"/>
              <a:buFont typeface="Symbol" panose="05050102010706020507" pitchFamily="18" charset="2"/>
              <a:buChar char=""/>
              <a:tabLst>
                <a:tab pos="457200" algn="l"/>
              </a:tabLst>
            </a:pPr>
            <a:r>
              <a:rPr lang="uk-UA" b="1" dirty="0">
                <a:solidFill>
                  <a:srgbClr val="010101"/>
                </a:solidFill>
                <a:latin typeface="Times New Roman" panose="02020603050405020304" pitchFamily="18" charset="0"/>
                <a:ea typeface="Times New Roman" panose="02020603050405020304" pitchFamily="18" charset="0"/>
                <a:cs typeface="Times New Roman" panose="02020603050405020304" pitchFamily="18" charset="0"/>
              </a:rPr>
              <a:t>зміни змісту й форми національно-патріотичного виховання;</a:t>
            </a:r>
            <a:endPar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50000"/>
              </a:lnSpc>
              <a:buSzPts val="1000"/>
              <a:buFont typeface="Symbol" panose="05050102010706020507" pitchFamily="18" charset="2"/>
              <a:buChar char=""/>
              <a:tabLst>
                <a:tab pos="457200" algn="l"/>
              </a:tabLst>
            </a:pPr>
            <a:r>
              <a:rPr lang="uk-UA" b="1" dirty="0">
                <a:solidFill>
                  <a:srgbClr val="010101"/>
                </a:solidFill>
                <a:latin typeface="Times New Roman" panose="02020603050405020304" pitchFamily="18" charset="0"/>
                <a:ea typeface="Times New Roman" panose="02020603050405020304" pitchFamily="18" charset="0"/>
                <a:cs typeface="Times New Roman" panose="02020603050405020304" pitchFamily="18" charset="0"/>
              </a:rPr>
              <a:t>організації інформаційно-просвітницької роботи у сфері національно-патріотичного виховання;</a:t>
            </a:r>
            <a:endPar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50000"/>
              </a:lnSpc>
              <a:spcAft>
                <a:spcPts val="3000"/>
              </a:spcAft>
              <a:buSzPts val="1000"/>
              <a:buFont typeface="Symbol" panose="05050102010706020507" pitchFamily="18" charset="2"/>
              <a:buChar char=""/>
              <a:tabLst>
                <a:tab pos="457200" algn="l"/>
              </a:tabLst>
            </a:pPr>
            <a:r>
              <a:rPr lang="uk-UA" b="1" dirty="0">
                <a:solidFill>
                  <a:srgbClr val="010101"/>
                </a:solidFill>
                <a:latin typeface="Times New Roman" panose="02020603050405020304" pitchFamily="18" charset="0"/>
                <a:ea typeface="Times New Roman" panose="02020603050405020304" pitchFamily="18" charset="0"/>
                <a:cs typeface="Times New Roman" panose="02020603050405020304" pitchFamily="18" charset="0"/>
              </a:rPr>
              <a:t>розвитку військово-патріотичного виховання.</a:t>
            </a:r>
            <a:endPar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4148138" y="5157193"/>
            <a:ext cx="3895725" cy="1171575"/>
          </a:xfrm>
          <a:prstGeom prst="rect">
            <a:avLst/>
          </a:prstGeom>
        </p:spPr>
      </p:pic>
    </p:spTree>
    <p:extLst>
      <p:ext uri="{BB962C8B-B14F-4D97-AF65-F5344CB8AC3E}">
        <p14:creationId xmlns:p14="http://schemas.microsoft.com/office/powerpoint/2010/main" val="3896329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31504" y="332657"/>
            <a:ext cx="8856984" cy="2585323"/>
          </a:xfrm>
          <a:prstGeom prst="rect">
            <a:avLst/>
          </a:prstGeom>
        </p:spPr>
        <p:txBody>
          <a:bodyPr wrap="square">
            <a:spAutoFit/>
          </a:bodyPr>
          <a:lstStyle/>
          <a:p>
            <a:pPr algn="just">
              <a:lnSpc>
                <a:spcPct val="150000"/>
              </a:lnSpc>
              <a:spcBef>
                <a:spcPts val="1125"/>
              </a:spcBef>
              <a:spcAft>
                <a:spcPts val="1125"/>
              </a:spcAft>
            </a:pP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Сьогодні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спільними</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завданням</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школи</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батьків,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влади</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громадськості</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є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підготовка</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молодого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покоління</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компетентної</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та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відповідальної</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громадянської</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участі</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Важливий</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компонент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громадянської</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компетентності особистості</a:t>
            </a:r>
            <a:r>
              <a:rPr lang="en-US"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 це вміння не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лише</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почерпнути</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знання із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різноманітних</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джерел, але й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дати</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їм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критичну</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оцінку</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зважено</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спираючись</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на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історичний</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досвід,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змінювати</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життя </a:t>
            </a:r>
            <a:r>
              <a:rPr lang="ru-RU"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конкретними</a:t>
            </a:r>
            <a:r>
              <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справами.</a:t>
            </a:r>
            <a:endParaRPr lang="ru-RU" sz="1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888089" y="3325420"/>
            <a:ext cx="2619375" cy="1743075"/>
          </a:xfrm>
          <a:prstGeom prst="rect">
            <a:avLst/>
          </a:prstGeom>
          <a:ln>
            <a:noFill/>
          </a:ln>
          <a:effectLst>
            <a:outerShdw blurRad="292100" dist="139700" dir="2700000" algn="tl" rotWithShape="0">
              <a:srgbClr val="333333">
                <a:alpha val="65000"/>
              </a:srgbClr>
            </a:outerShdw>
          </a:effectLst>
        </p:spPr>
      </p:pic>
      <p:pic>
        <p:nvPicPr>
          <p:cNvPr id="4" name="Рисунок 3"/>
          <p:cNvPicPr>
            <a:picLocks noChangeAspect="1"/>
          </p:cNvPicPr>
          <p:nvPr/>
        </p:nvPicPr>
        <p:blipFill>
          <a:blip r:embed="rId3"/>
          <a:stretch>
            <a:fillRect/>
          </a:stretch>
        </p:blipFill>
        <p:spPr>
          <a:xfrm>
            <a:off x="2711625" y="3325419"/>
            <a:ext cx="2727493" cy="1711502"/>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4"/>
          <a:stretch>
            <a:fillRect/>
          </a:stretch>
        </p:blipFill>
        <p:spPr>
          <a:xfrm>
            <a:off x="4583833" y="4797153"/>
            <a:ext cx="2729205" cy="1818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7667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528048" y="4238729"/>
            <a:ext cx="3168352" cy="2376264"/>
          </a:xfrm>
          <a:prstGeom prst="rect">
            <a:avLst/>
          </a:prstGeom>
          <a:ln>
            <a:noFill/>
          </a:ln>
          <a:effectLst>
            <a:outerShdw blurRad="292100" dist="139700" dir="2700000" algn="tl" rotWithShape="0">
              <a:srgbClr val="333333">
                <a:alpha val="65000"/>
              </a:srgbClr>
            </a:outerShdw>
          </a:effectLst>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23364" t="-1" r="-7904" b="16031"/>
          <a:stretch/>
        </p:blipFill>
        <p:spPr>
          <a:xfrm>
            <a:off x="2502728" y="4221231"/>
            <a:ext cx="3482887" cy="2433652"/>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631504" y="332657"/>
            <a:ext cx="8750746" cy="3831818"/>
          </a:xfrm>
          <a:prstGeom prst="rect">
            <a:avLst/>
          </a:prstGeom>
        </p:spPr>
        <p:txBody>
          <a:bodyPr wrap="square">
            <a:spAutoFit/>
          </a:bodyPr>
          <a:lstStyle/>
          <a:p>
            <a:pPr indent="228600" algn="just">
              <a:lnSpc>
                <a:spcPct val="150000"/>
              </a:lnSpc>
            </a:pPr>
            <a:r>
              <a:rPr lang="uk-UA" b="1" dirty="0">
                <a:solidFill>
                  <a:srgbClr val="000000"/>
                </a:solidFill>
                <a:latin typeface="Times New Roman" panose="02020603050405020304" pitchFamily="18" charset="0"/>
                <a:ea typeface="Times New Roman" panose="02020603050405020304" pitchFamily="18" charset="0"/>
              </a:rPr>
              <a:t>У період дошкільного дитинства вкрай актуально розвинути в дітей такі фізичні якості, як спритність, сила й витривалість. Здорову дитину легше виховувати, вона швидше оволодіває необхідними вміннями та навичками, краще пристосовується до змін навколишніх умов. І якщо враховувати анатомо-фізіологічні та психологічні особливості дитини, можна в потрібному напрямку впливати на розвиток дитячого організму. Недостатність рухової діяльності, навпаки, призводить до кволості, ослаблює організм і його стійкість до різних захворювань. Малорухливість (гіподинамія) негативно позначається на розумовому розвитку, знижує працездатність. </a:t>
            </a:r>
            <a:endParaRPr lang="ru-RU" sz="1600" b="1"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16986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1257" y="154380"/>
            <a:ext cx="9651167" cy="5904180"/>
          </a:xfrm>
          <a:prstGeom prst="rect">
            <a:avLst/>
          </a:prstGeom>
        </p:spPr>
        <p:txBody>
          <a:bodyPr wrap="square">
            <a:spAutoFit/>
          </a:bodyPr>
          <a:lstStyle/>
          <a:p>
            <a:pPr algn="just">
              <a:lnSpc>
                <a:spcPct val="150000"/>
              </a:lnSpc>
            </a:pPr>
            <a:r>
              <a:rPr lang="uk-UA"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Ми повинні прагнути, щоб діти отримували задоволення від самої рухової діяльності, діставали насолоду від виконання фізичних вправ і досягнутих результатів у власному фізичному вдосконаленні.</a:t>
            </a:r>
            <a:endParaRPr lang="ru-RU"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Розрізняють </a:t>
            </a:r>
            <a:r>
              <a:rPr lang="uk-UA"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довільну рухову активність</a:t>
            </a: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що проявляється в процесі самостійної рухової діяльності дітей, та </a:t>
            </a:r>
            <a:r>
              <a:rPr lang="uk-UA"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цілеспрямовану</a:t>
            </a: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в процесі проведення організованих форм роботи фізичного виховання, де рухова активність нормується за обсягом та інтенсивністю рухів, а також за тривалістю рухового компонента в режимі дня. Обсяг, зміст і моторна щільність довільної та цілеспрямованої рухової активності дітей під час перебування їх у садочку становлять руховий режим  закладу дошкільної освіти. </a:t>
            </a:r>
            <a:endPar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Щоденне виконання фізичних вправ, участь у рухливих іграх, </a:t>
            </a:r>
            <a:endParaRPr lang="uk-UA"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uk-UA"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тривалі </a:t>
            </a: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прогулянки є необхідною умовою створення оптимального </a:t>
            </a:r>
            <a:endParaRPr lang="uk-UA"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spcAft>
                <a:spcPts val="800"/>
              </a:spcAft>
            </a:pPr>
            <a:r>
              <a:rPr lang="uk-UA"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рухового</a:t>
            </a:r>
          </a:p>
          <a:p>
            <a:pPr algn="just">
              <a:lnSpc>
                <a:spcPct val="150000"/>
              </a:lnSpc>
              <a:spcAft>
                <a:spcPts val="800"/>
              </a:spcAft>
            </a:pPr>
            <a:r>
              <a:rPr lang="uk-UA"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uk-UA"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режиму, який відповідав би біологічній потребі організму дитини.</a:t>
            </a:r>
            <a:endPar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0" name="Picture 2" descr="F:\сводная фізку. Новая папка\ЗДО №21 оздоровленняIMG_20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09691" y="3966359"/>
            <a:ext cx="3697899" cy="2601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724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75520" y="95482"/>
            <a:ext cx="8712968" cy="2169825"/>
          </a:xfrm>
          <a:prstGeom prst="rect">
            <a:avLst/>
          </a:prstGeom>
        </p:spPr>
        <p:txBody>
          <a:bodyPr wrap="square">
            <a:spAutoFit/>
          </a:bodyPr>
          <a:lstStyle/>
          <a:p>
            <a:pPr algn="just">
              <a:lnSpc>
                <a:spcPct val="150000"/>
              </a:lnSpc>
              <a:spcAft>
                <a:spcPts val="800"/>
              </a:spcAft>
            </a:pPr>
            <a:r>
              <a:rPr lang="uk-UA"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З давніх часів у побуті українського народу були популярні боротьба, плавання, кулачний бій, різноманітні рухливі ігри, верхова їзда. Населення України постійно зазнавало набігів татар, турків та інших іноземних загарбників, тому підготовка всебічно розвиненого бійця була першочерговим завданням князівств, утворених на її території.</a:t>
            </a:r>
            <a:endParaRPr lang="ru-RU" sz="14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613781" y="4229794"/>
            <a:ext cx="3269603" cy="2178373"/>
          </a:xfrm>
          <a:prstGeom prst="rect">
            <a:avLst/>
          </a:prstGeom>
        </p:spPr>
      </p:pic>
      <p:pic>
        <p:nvPicPr>
          <p:cNvPr id="4" name="Рисунок 3"/>
          <p:cNvPicPr>
            <a:picLocks noChangeAspect="1"/>
          </p:cNvPicPr>
          <p:nvPr/>
        </p:nvPicPr>
        <p:blipFill>
          <a:blip r:embed="rId3"/>
          <a:stretch>
            <a:fillRect/>
          </a:stretch>
        </p:blipFill>
        <p:spPr>
          <a:xfrm>
            <a:off x="2351584" y="4149081"/>
            <a:ext cx="3335758" cy="2339801"/>
          </a:xfrm>
          <a:prstGeom prst="rect">
            <a:avLst/>
          </a:prstGeom>
        </p:spPr>
      </p:pic>
      <p:pic>
        <p:nvPicPr>
          <p:cNvPr id="5" name="Рисунок 4"/>
          <p:cNvPicPr>
            <a:picLocks noChangeAspect="1"/>
          </p:cNvPicPr>
          <p:nvPr/>
        </p:nvPicPr>
        <p:blipFill>
          <a:blip r:embed="rId4"/>
          <a:stretch>
            <a:fillRect/>
          </a:stretch>
        </p:blipFill>
        <p:spPr>
          <a:xfrm>
            <a:off x="4344144" y="2355547"/>
            <a:ext cx="3575720" cy="2011343"/>
          </a:xfrm>
          <a:prstGeom prst="rect">
            <a:avLst/>
          </a:prstGeom>
        </p:spPr>
      </p:pic>
    </p:spTree>
    <p:extLst>
      <p:ext uri="{BB962C8B-B14F-4D97-AF65-F5344CB8AC3E}">
        <p14:creationId xmlns:p14="http://schemas.microsoft.com/office/powerpoint/2010/main" val="1728455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83586" y="3244334"/>
            <a:ext cx="184731" cy="523220"/>
          </a:xfrm>
          <a:prstGeom prst="rect">
            <a:avLst/>
          </a:prstGeom>
        </p:spPr>
        <p:txBody>
          <a:bodyPr wrap="none">
            <a:spAutoFit/>
          </a:bodyPr>
          <a:lstStyle/>
          <a:p>
            <a:endParaRPr lang="ru-RU" sz="2800" b="1" dirty="0">
              <a:solidFill>
                <a:prstClr val="black"/>
              </a:solidFill>
              <a:latin typeface="Trebuchet MS"/>
            </a:endParaRPr>
          </a:p>
        </p:txBody>
      </p:sp>
      <p:sp>
        <p:nvSpPr>
          <p:cNvPr id="3" name="Прямоугольник 2"/>
          <p:cNvSpPr/>
          <p:nvPr/>
        </p:nvSpPr>
        <p:spPr>
          <a:xfrm>
            <a:off x="1631505" y="476674"/>
            <a:ext cx="8800790" cy="646331"/>
          </a:xfrm>
          <a:prstGeom prst="rect">
            <a:avLst/>
          </a:prstGeom>
          <a:noFill/>
        </p:spPr>
        <p:txBody>
          <a:bodyPr wrap="square" lIns="91440" tIns="45720" rIns="91440" bIns="45720">
            <a:spAutoFit/>
          </a:bodyPr>
          <a:lstStyle/>
          <a:p>
            <a:pPr algn="ctr"/>
            <a:r>
              <a:rPr lang="uk-UA" sz="3600" b="1" dirty="0">
                <a:ln w="13462">
                  <a:solidFill>
                    <a:prstClr val="white"/>
                  </a:solidFill>
                  <a:prstDash val="solid"/>
                </a:ln>
                <a:solidFill>
                  <a:prstClr val="black">
                    <a:lumMod val="85000"/>
                    <a:lumOff val="15000"/>
                  </a:prstClr>
                </a:solidFill>
                <a:effectLst>
                  <a:outerShdw dist="38100" dir="2700000" algn="bl" rotWithShape="0">
                    <a:srgbClr val="956B43"/>
                  </a:outerShdw>
                </a:effectLst>
                <a:latin typeface="Trebuchet MS"/>
              </a:rPr>
              <a:t>Військово-фізична підготовка козаків</a:t>
            </a:r>
            <a:endParaRPr lang="ru-RU" sz="3600" b="1" dirty="0">
              <a:ln w="13462">
                <a:solidFill>
                  <a:prstClr val="white"/>
                </a:solidFill>
                <a:prstDash val="solid"/>
              </a:ln>
              <a:solidFill>
                <a:prstClr val="black">
                  <a:lumMod val="85000"/>
                  <a:lumOff val="15000"/>
                </a:prstClr>
              </a:solidFill>
              <a:effectLst>
                <a:outerShdw dist="38100" dir="2700000" algn="bl" rotWithShape="0">
                  <a:srgbClr val="956B43"/>
                </a:outerShdw>
              </a:effectLst>
              <a:latin typeface="Trebuchet MS"/>
            </a:endParaRPr>
          </a:p>
        </p:txBody>
      </p:sp>
      <p:pic>
        <p:nvPicPr>
          <p:cNvPr id="4" name="Рисунок 3"/>
          <p:cNvPicPr>
            <a:picLocks noChangeAspect="1"/>
          </p:cNvPicPr>
          <p:nvPr/>
        </p:nvPicPr>
        <p:blipFill>
          <a:blip r:embed="rId2"/>
          <a:stretch>
            <a:fillRect/>
          </a:stretch>
        </p:blipFill>
        <p:spPr>
          <a:xfrm>
            <a:off x="2536425" y="1382424"/>
            <a:ext cx="3986754" cy="2579244"/>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a:stretch>
            <a:fillRect/>
          </a:stretch>
        </p:blipFill>
        <p:spPr>
          <a:xfrm>
            <a:off x="7176120" y="1919512"/>
            <a:ext cx="2636540" cy="3696084"/>
          </a:xfrm>
          <a:prstGeom prst="rect">
            <a:avLst/>
          </a:prstGeom>
          <a:ln>
            <a:noFill/>
          </a:ln>
          <a:effectLst>
            <a:outerShdw blurRad="292100" dist="139700" dir="2700000" algn="tl" rotWithShape="0">
              <a:srgbClr val="333333">
                <a:alpha val="65000"/>
              </a:srgbClr>
            </a:outerShdw>
          </a:effectLst>
        </p:spPr>
      </p:pic>
      <p:pic>
        <p:nvPicPr>
          <p:cNvPr id="6" name="Рисунок 5"/>
          <p:cNvPicPr>
            <a:picLocks noChangeAspect="1"/>
          </p:cNvPicPr>
          <p:nvPr/>
        </p:nvPicPr>
        <p:blipFill rotWithShape="1">
          <a:blip r:embed="rId4"/>
          <a:srcRect t="11686" r="-1375" b="10615"/>
          <a:stretch/>
        </p:blipFill>
        <p:spPr>
          <a:xfrm>
            <a:off x="2462920" y="4221088"/>
            <a:ext cx="4133764" cy="2376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5140053"/>
      </p:ext>
    </p:extLst>
  </p:cSld>
  <p:clrMapOvr>
    <a:masterClrMapping/>
  </p:clrMapOvr>
</p:sld>
</file>

<file path=ppt/theme/theme1.xml><?xml version="1.0" encoding="utf-8"?>
<a:theme xmlns:a="http://schemas.openxmlformats.org/drawingml/2006/main" name="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0.xml><?xml version="1.0" encoding="utf-8"?>
<a:theme xmlns:a="http://schemas.openxmlformats.org/drawingml/2006/main" name="9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1.xml><?xml version="1.0" encoding="utf-8"?>
<a:theme xmlns:a="http://schemas.openxmlformats.org/drawingml/2006/main" name="10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2.xml><?xml version="1.0" encoding="utf-8"?>
<a:theme xmlns:a="http://schemas.openxmlformats.org/drawingml/2006/main" name="11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3.xml><?xml version="1.0" encoding="utf-8"?>
<a:theme xmlns:a="http://schemas.openxmlformats.org/drawingml/2006/main" name="12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4.xml><?xml version="1.0" encoding="utf-8"?>
<a:theme xmlns:a="http://schemas.openxmlformats.org/drawingml/2006/main" name="13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5.xml><?xml version="1.0" encoding="utf-8"?>
<a:theme xmlns:a="http://schemas.openxmlformats.org/drawingml/2006/main" name="14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16.xml><?xml version="1.0" encoding="utf-8"?>
<a:theme xmlns:a="http://schemas.openxmlformats.org/drawingml/2006/main" name="16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1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3.xml><?xml version="1.0" encoding="utf-8"?>
<a:theme xmlns:a="http://schemas.openxmlformats.org/drawingml/2006/main" name="2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4.xml><?xml version="1.0" encoding="utf-8"?>
<a:theme xmlns:a="http://schemas.openxmlformats.org/drawingml/2006/main" name="3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5.xml><?xml version="1.0" encoding="utf-8"?>
<a:theme xmlns:a="http://schemas.openxmlformats.org/drawingml/2006/main" name="4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6.xml><?xml version="1.0" encoding="utf-8"?>
<a:theme xmlns:a="http://schemas.openxmlformats.org/drawingml/2006/main" name="5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6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7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9.xml><?xml version="1.0" encoding="utf-8"?>
<a:theme xmlns:a="http://schemas.openxmlformats.org/drawingml/2006/main" name="8_Воздушный поток">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141</TotalTime>
  <Words>613</Words>
  <Application>Microsoft Office PowerPoint</Application>
  <PresentationFormat>Произвольный</PresentationFormat>
  <Paragraphs>100</Paragraphs>
  <Slides>17</Slides>
  <Notes>0</Notes>
  <HiddenSlides>0</HiddenSlides>
  <MMClips>0</MMClips>
  <ScaleCrop>false</ScaleCrop>
  <HeadingPairs>
    <vt:vector size="4" baseType="variant">
      <vt:variant>
        <vt:lpstr>Тема</vt:lpstr>
      </vt:variant>
      <vt:variant>
        <vt:i4>16</vt:i4>
      </vt:variant>
      <vt:variant>
        <vt:lpstr>Заголовки слайдов</vt:lpstr>
      </vt:variant>
      <vt:variant>
        <vt:i4>17</vt:i4>
      </vt:variant>
    </vt:vector>
  </HeadingPairs>
  <TitlesOfParts>
    <vt:vector size="33" baseType="lpstr">
      <vt:lpstr>Воздушный поток</vt:lpstr>
      <vt:lpstr>1_Воздушный поток</vt:lpstr>
      <vt:lpstr>2_Воздушный поток</vt:lpstr>
      <vt:lpstr>3_Воздушный поток</vt:lpstr>
      <vt:lpstr>4_Воздушный поток</vt:lpstr>
      <vt:lpstr>5_Воздушный поток</vt:lpstr>
      <vt:lpstr>6_Воздушный поток</vt:lpstr>
      <vt:lpstr>7_Воздушный поток</vt:lpstr>
      <vt:lpstr>8_Воздушный поток</vt:lpstr>
      <vt:lpstr>9_Воздушный поток</vt:lpstr>
      <vt:lpstr>10_Воздушный поток</vt:lpstr>
      <vt:lpstr>11_Воздушный поток</vt:lpstr>
      <vt:lpstr>12_Воздушный поток</vt:lpstr>
      <vt:lpstr>13_Воздушный поток</vt:lpstr>
      <vt:lpstr>14_Воздушный поток</vt:lpstr>
      <vt:lpstr>16_Воздушный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 співпрацю, увагу та вашу підтримку! </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dc:creator>
  <cp:lastModifiedBy>Пользователь</cp:lastModifiedBy>
  <cp:revision>20</cp:revision>
  <dcterms:created xsi:type="dcterms:W3CDTF">2022-09-01T13:34:59Z</dcterms:created>
  <dcterms:modified xsi:type="dcterms:W3CDTF">2022-09-05T08:27:21Z</dcterms:modified>
</cp:coreProperties>
</file>